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3004800" cy="9753600"/>
  <p:notesSz cx="9753600" cy="13004800"/>
  <p:defaultTextStyle>
    <a:def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ctr" defTabSz="5842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1" i="0" u="none" strike="noStrike" cap="none" spc="0">
        <a:ln>
          <a:noFill/>
        </a:ln>
        <a:solidFill>
          <a:srgbClr val="000000"/>
        </a:solidFill>
        <a:latin typeface="Helvetica Neue"/>
        <a:ea typeface="Helvetica Neue"/>
        <a:cs typeface="Helvetica Neue"/>
      </a:defRPr>
    </a:lvl1pPr>
    <a:lvl2pPr marL="0" marR="0" indent="228600" algn="ctr" defTabSz="5842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1" i="0" u="none" strike="noStrike" cap="none" spc="0">
        <a:ln>
          <a:noFill/>
        </a:ln>
        <a:solidFill>
          <a:srgbClr val="000000"/>
        </a:solidFill>
        <a:latin typeface="Helvetica Neue"/>
        <a:ea typeface="Helvetica Neue"/>
        <a:cs typeface="Helvetica Neue"/>
      </a:defRPr>
    </a:lvl2pPr>
    <a:lvl3pPr marL="0" marR="0" indent="457200" algn="ctr" defTabSz="5842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1" i="0" u="none" strike="noStrike" cap="none" spc="0">
        <a:ln>
          <a:noFill/>
        </a:ln>
        <a:solidFill>
          <a:srgbClr val="000000"/>
        </a:solidFill>
        <a:latin typeface="Helvetica Neue"/>
        <a:ea typeface="Helvetica Neue"/>
        <a:cs typeface="Helvetica Neue"/>
      </a:defRPr>
    </a:lvl3pPr>
    <a:lvl4pPr marL="0" marR="0" indent="685800" algn="ctr" defTabSz="5842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1" i="0" u="none" strike="noStrike" cap="none" spc="0">
        <a:ln>
          <a:noFill/>
        </a:ln>
        <a:solidFill>
          <a:srgbClr val="000000"/>
        </a:solidFill>
        <a:latin typeface="Helvetica Neue"/>
        <a:ea typeface="Helvetica Neue"/>
        <a:cs typeface="Helvetica Neue"/>
      </a:defRPr>
    </a:lvl4pPr>
    <a:lvl5pPr marL="0" marR="0" indent="914400" algn="ctr" defTabSz="5842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1" i="0" u="none" strike="noStrike" cap="none" spc="0">
        <a:ln>
          <a:noFill/>
        </a:ln>
        <a:solidFill>
          <a:srgbClr val="000000"/>
        </a:solidFill>
        <a:latin typeface="Helvetica Neue"/>
        <a:ea typeface="Helvetica Neue"/>
        <a:cs typeface="Helvetica Neue"/>
      </a:defRPr>
    </a:lvl5pPr>
    <a:lvl6pPr marL="0" marR="0" indent="1143000" algn="ctr" defTabSz="5842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1" i="0" u="none" strike="noStrike" cap="none" spc="0">
        <a:ln>
          <a:noFill/>
        </a:ln>
        <a:solidFill>
          <a:srgbClr val="000000"/>
        </a:solidFill>
        <a:latin typeface="Helvetica Neue"/>
        <a:ea typeface="Helvetica Neue"/>
        <a:cs typeface="Helvetica Neue"/>
      </a:defRPr>
    </a:lvl6pPr>
    <a:lvl7pPr marL="0" marR="0" indent="1371600" algn="ctr" defTabSz="5842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1" i="0" u="none" strike="noStrike" cap="none" spc="0">
        <a:ln>
          <a:noFill/>
        </a:ln>
        <a:solidFill>
          <a:srgbClr val="000000"/>
        </a:solidFill>
        <a:latin typeface="Helvetica Neue"/>
        <a:ea typeface="Helvetica Neue"/>
        <a:cs typeface="Helvetica Neue"/>
      </a:defRPr>
    </a:lvl7pPr>
    <a:lvl8pPr marL="0" marR="0" indent="1600200" algn="ctr" defTabSz="5842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1" i="0" u="none" strike="noStrike" cap="none" spc="0">
        <a:ln>
          <a:noFill/>
        </a:ln>
        <a:solidFill>
          <a:srgbClr val="000000"/>
        </a:solidFill>
        <a:latin typeface="Helvetica Neue"/>
        <a:ea typeface="Helvetica Neue"/>
        <a:cs typeface="Helvetica Neue"/>
      </a:defRPr>
    </a:lvl8pPr>
    <a:lvl9pPr marL="0" marR="0" indent="1828800" algn="ctr" defTabSz="5842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1" i="0" u="none" strike="noStrike" cap="none" spc="0">
        <a:ln>
          <a:noFill/>
        </a:ln>
        <a:solidFill>
          <a:srgbClr val="000000"/>
        </a:solidFill>
        <a:latin typeface="Helvetica Neue"/>
        <a:ea typeface="Helvetica Neue"/>
        <a:cs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E23E4810-59EC-3AA7-CD79-2D08699BCB86}">
  <a:tblStyle styleId="{683BA14C-A394-D8DC-F221-FADC99D11262}" styleName="Estilo claro 2">
    <a:wholeTbl>
      <a:tcTxStyle>
        <a:fontRef idx="minor">
          <a:srgbClr val="00000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2H>
      <a:tcStyle>
        <a:tcBdr/>
      </a:tcStyle>
    </a:band2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Style>
        <a:tcBdr/>
      </a:tcStyle>
    </a:lastCol>
    <a:firstCol>
      <a:tcStyle>
        <a:tcBdr/>
      </a:tcStyle>
    </a:firstCol>
    <a:lastRow>
      <a:tcStyle>
        <a:tcBdr>
          <a:top>
            <a:ln w="50800">
              <a:solidFill>
                <a:schemeClr val="tx1"/>
              </a:solidFill>
            </a:ln>
          </a:top>
        </a:tcBdr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rgbClr val="000000"/>
        </a:fontRef>
        <a:schemeClr val="bg1"/>
      </a:tcTxStyle>
      <a:tcStyle>
        <a:tcBdr/>
        <a:fillRef idx="1">
          <a:schemeClr val="tx1"/>
        </a:fillRef>
      </a:tcStyle>
    </a:firstRow>
    <a:neCell>
      <a:tcStyle>
        <a:tcBdr/>
      </a:tcStyle>
    </a:neCell>
    <a:nwCell>
      <a:tcStyle>
        <a:tcBdr/>
      </a:tcStyle>
    </a:nwCell>
  </a:tblStyle>
  <a:tblStyle styleId="{E23E4810-59EC-3AA7-CD79-2D08699BCB86}" styleName="">
    <a:wholeTbl>
      <a:tcTxStyle>
        <a:srgbClr val="000000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E3E5E8"/>
          </a:solidFill>
        </a:fill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TxStyle i="off" b="on">
        <a:srgbClr val="FFFFFF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i="off" b="off">
        <a:srgbClr val="000000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solidFill>
                <a:srgbClr val="3797C6"/>
              </a:solidFill>
            </a:ln>
          </a:top>
          <a:bottom>
            <a:ln w="12700">
              <a:noFill/>
            </a:ln>
          </a:bottom>
        </a:tcBdr>
        <a:fill>
          <a:solidFill>
            <a:srgbClr val="FFFFFF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i="off" b="on">
        <a:srgbClr val="FFFFFF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144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145" hidden="0"/>
          <p:cNvSpPr>
            <a:spLocks noGrp="1"/>
          </p:cNvSpPr>
          <p:nvPr isPhoto="0" userDrawn="0">
            <p:ph type="body" sz="quarter" idx="1" hasCustomPrompt="0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arcador de imagen de diapositiva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5" name="Marcador de notas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(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ítulo y subtítul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5" name="Nivel de texto 1…" hidden="0"/>
          <p:cNvSpPr>
            <a:spLocks noAdjustHandles="0" noChangeArrowheads="0"/>
          </p:cNvSpPr>
          <p:nvPr isPhoto="0" userDrawn="0">
            <p:ph type="body" sz="quarter" idx="1" hasCustomPrompt="0"/>
          </p:nvPr>
        </p:nvSpPr>
        <p:spPr bwMode="auto"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>
              <a:defRPr/>
            </a:pPr>
            <a:r>
              <a:rPr/>
              <a:t>Nivel de texto 1</a:t>
            </a:r>
            <a:endParaRPr/>
          </a:p>
          <a:p>
            <a:pPr lvl="1">
              <a:defRPr/>
            </a:pPr>
            <a:r>
              <a:rPr/>
              <a:t>Nivel de texto 2</a:t>
            </a:r>
            <a:endParaRPr/>
          </a:p>
          <a:p>
            <a:pPr lvl="2">
              <a:defRPr/>
            </a:pPr>
            <a:r>
              <a:rPr/>
              <a:t>Nivel de texto 3</a:t>
            </a:r>
            <a:endParaRPr/>
          </a:p>
          <a:p>
            <a:pPr lvl="3">
              <a:defRPr/>
            </a:pPr>
            <a:r>
              <a:rPr/>
              <a:t>Nivel de texto 4</a:t>
            </a:r>
            <a:endParaRPr/>
          </a:p>
          <a:p>
            <a:pPr lvl="4">
              <a:defRPr/>
            </a:pPr>
            <a:r>
              <a:rPr/>
              <a:t>Nivel de texto 5</a:t>
            </a:r>
            <a:endParaRPr/>
          </a:p>
        </p:txBody>
      </p:sp>
      <p:sp>
        <p:nvSpPr>
          <p:cNvPr id="6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Cita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– Juan López" hidden="0"/>
          <p:cNvSpPr>
            <a:spLocks noAdjustHandles="0" noChangeArrowheads="0"/>
          </p:cNvSpPr>
          <p:nvPr isPhoto="0" userDrawn="0">
            <p:ph type="body" sz="quarter" idx="13" hasCustomPrompt="0"/>
          </p:nvPr>
        </p:nvSpPr>
        <p:spPr bwMode="auto"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pPr>
              <a:defRPr/>
            </a:pPr>
            <a:r>
              <a:rPr/>
              <a:t>– Juan López</a:t>
            </a:r>
            <a:endParaRPr/>
          </a:p>
        </p:txBody>
      </p:sp>
      <p:sp>
        <p:nvSpPr>
          <p:cNvPr id="5" name="“Escribe una cita aquí”" hidden="0"/>
          <p:cNvSpPr>
            <a:spLocks noAdjustHandles="0" noChangeArrowheads="0"/>
          </p:cNvSpPr>
          <p:nvPr isPhoto="0" userDrawn="0">
            <p:ph type="body" sz="quarter" idx="14" hasCustomPrompt="0"/>
          </p:nvPr>
        </p:nvSpPr>
        <p:spPr bwMode="auto"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/>
              <a:t>“Escribe una cita aquí”</a:t>
            </a:r>
            <a:endParaRPr/>
          </a:p>
        </p:txBody>
      </p:sp>
      <p:sp>
        <p:nvSpPr>
          <p:cNvPr id="6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Fot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magen" hidden="0"/>
          <p:cNvSpPr>
            <a:spLocks noGrp="1"/>
          </p:cNvSpPr>
          <p:nvPr isPhoto="0" userDrawn="0">
            <p:ph type="pic" idx="13" hasCustomPrompt="0"/>
          </p:nvPr>
        </p:nvSpPr>
        <p:spPr bwMode="auto"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5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En blanc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Título y subtítul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5" name="Nivel de texto 1…" hidden="0"/>
          <p:cNvSpPr>
            <a:spLocks noAdjustHandles="0" noChangeArrowheads="0"/>
          </p:cNvSpPr>
          <p:nvPr isPhoto="0" userDrawn="0">
            <p:ph type="body" sz="quarter" idx="1" hasCustomPrompt="0"/>
          </p:nvPr>
        </p:nvSpPr>
        <p:spPr bwMode="auto"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>
              <a:defRPr/>
            </a:pPr>
            <a:r>
              <a:rPr/>
              <a:t>Nivel de texto 1</a:t>
            </a:r>
            <a:endParaRPr/>
          </a:p>
          <a:p>
            <a:pPr lvl="1">
              <a:defRPr/>
            </a:pPr>
            <a:r>
              <a:rPr/>
              <a:t>Nivel de texto 2</a:t>
            </a:r>
            <a:endParaRPr/>
          </a:p>
          <a:p>
            <a:pPr lvl="2">
              <a:defRPr/>
            </a:pPr>
            <a:r>
              <a:rPr/>
              <a:t>Nivel de texto 3</a:t>
            </a:r>
            <a:endParaRPr/>
          </a:p>
          <a:p>
            <a:pPr lvl="3">
              <a:defRPr/>
            </a:pPr>
            <a:r>
              <a:rPr/>
              <a:t>Nivel de texto 4</a:t>
            </a:r>
            <a:endParaRPr/>
          </a:p>
          <a:p>
            <a:pPr lvl="4">
              <a:defRPr/>
            </a:pPr>
            <a:r>
              <a:rPr/>
              <a:t>Nivel de texto 5</a:t>
            </a:r>
            <a:endParaRPr/>
          </a:p>
        </p:txBody>
      </p:sp>
      <p:sp>
        <p:nvSpPr>
          <p:cNvPr id="6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Título (arriba)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onec quis nunc" hidden="0"/>
          <p:cNvSpPr>
            <a:spLocks noAdjustHandles="0" noChangeArrowheads="0"/>
          </p:cNvSpPr>
          <p:nvPr isPhoto="0" userDrawn="0">
            <p:ph type="body" sz="quarter" idx="13" hasCustomPrompt="0"/>
          </p:nvPr>
        </p:nvSpPr>
        <p:spPr bwMode="auto"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57200">
              <a:spcBef>
                <a:spcPts val="0"/>
              </a:spcBef>
              <a:buSzTx/>
              <a:buNone/>
              <a:defRPr sz="2600" cap="all" spc="234">
                <a:solidFill>
                  <a:srgbClr val="5B5854"/>
                </a:solidFill>
                <a:latin typeface="Futura"/>
                <a:ea typeface="Futura"/>
                <a:cs typeface="Futura"/>
              </a:defRPr>
            </a:lvl1pPr>
          </a:lstStyle>
          <a:p>
            <a:pPr>
              <a:defRPr/>
            </a:pPr>
            <a:r>
              <a:rPr/>
              <a:t>donec quis nunc</a:t>
            </a:r>
            <a:endParaRPr/>
          </a:p>
        </p:txBody>
      </p:sp>
      <p:sp>
        <p:nvSpPr>
          <p:cNvPr id="5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73100" y="584200"/>
            <a:ext cx="11658600" cy="749300"/>
          </a:xfrm>
          <a:prstGeom prst="rect">
            <a:avLst/>
          </a:prstGeom>
        </p:spPr>
        <p:txBody>
          <a:bodyPr anchor="t"/>
          <a:lstStyle>
            <a:lvl1pPr defTabSz="457200">
              <a:defRPr sz="4000" cap="all" spc="78">
                <a:solidFill>
                  <a:srgbClr val="5B5854"/>
                </a:solidFill>
                <a:latin typeface="Futura"/>
                <a:ea typeface="Futura"/>
                <a:cs typeface="Futura"/>
              </a:defRPr>
            </a:lvl1pPr>
          </a:lstStyle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6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6338817" y="9234278"/>
            <a:ext cx="327167" cy="337604"/>
          </a:xfrm>
          <a:prstGeom prst="rect">
            <a:avLst/>
          </a:prstGeom>
        </p:spPr>
        <p:txBody>
          <a:bodyPr anchor="ctr"/>
          <a:lstStyle>
            <a:lvl1pPr defTabSz="457200">
              <a:defRPr sz="1400" cap="all" spc="28">
                <a:solidFill>
                  <a:srgbClr val="9A958E"/>
                </a:solidFill>
                <a:latin typeface="Futura"/>
                <a:ea typeface="Futura"/>
                <a:cs typeface="Futura"/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Título y viñetas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onec quis nunc" hidden="0"/>
          <p:cNvSpPr>
            <a:spLocks noAdjustHandles="0" noChangeArrowheads="0"/>
          </p:cNvSpPr>
          <p:nvPr isPhoto="0" userDrawn="0">
            <p:ph type="body" sz="quarter" idx="13" hasCustomPrompt="0"/>
          </p:nvPr>
        </p:nvSpPr>
        <p:spPr bwMode="auto"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57200">
              <a:spcBef>
                <a:spcPts val="0"/>
              </a:spcBef>
              <a:buSzTx/>
              <a:buNone/>
              <a:defRPr sz="2600" cap="all" spc="234">
                <a:solidFill>
                  <a:srgbClr val="5B5854"/>
                </a:solidFill>
                <a:latin typeface="Futura"/>
                <a:ea typeface="Futura"/>
                <a:cs typeface="Futura"/>
              </a:defRPr>
            </a:lvl1pPr>
          </a:lstStyle>
          <a:p>
            <a:pPr>
              <a:defRPr/>
            </a:pPr>
            <a:r>
              <a:rPr/>
              <a:t>donec quis nunc</a:t>
            </a:r>
            <a:endParaRPr/>
          </a:p>
        </p:txBody>
      </p:sp>
      <p:sp>
        <p:nvSpPr>
          <p:cNvPr id="5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73100" y="584200"/>
            <a:ext cx="11658600" cy="749300"/>
          </a:xfrm>
          <a:prstGeom prst="rect">
            <a:avLst/>
          </a:prstGeom>
        </p:spPr>
        <p:txBody>
          <a:bodyPr anchor="t"/>
          <a:lstStyle>
            <a:lvl1pPr defTabSz="457200">
              <a:defRPr sz="4000" cap="all" spc="78">
                <a:solidFill>
                  <a:srgbClr val="5B5854"/>
                </a:solidFill>
                <a:latin typeface="Futura"/>
                <a:ea typeface="Futura"/>
                <a:cs typeface="Futura"/>
              </a:defRPr>
            </a:lvl1pPr>
          </a:lstStyle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6" name="Nivel de texto 1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673100" y="2387600"/>
            <a:ext cx="11658600" cy="6451600"/>
          </a:xfrm>
          <a:prstGeom prst="rect">
            <a:avLst/>
          </a:prstGeom>
        </p:spPr>
        <p:txBody>
          <a:bodyPr anchor="t"/>
          <a:lstStyle>
            <a:lvl1pPr marL="381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z="2800" spc="56">
                <a:solidFill>
                  <a:srgbClr val="5B5854"/>
                </a:solidFill>
                <a:latin typeface="Avenir Medium"/>
                <a:ea typeface="Avenir Medium"/>
                <a:cs typeface="Avenir Medium"/>
              </a:defRPr>
            </a:lvl1pPr>
            <a:lvl2pPr marL="762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z="2800" spc="56">
                <a:solidFill>
                  <a:srgbClr val="5B5854"/>
                </a:solidFill>
                <a:latin typeface="Avenir Medium"/>
                <a:ea typeface="Avenir Medium"/>
                <a:cs typeface="Avenir Medium"/>
              </a:defRPr>
            </a:lvl2pPr>
            <a:lvl3pPr marL="1143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z="2800" spc="56">
                <a:solidFill>
                  <a:srgbClr val="5B5854"/>
                </a:solidFill>
                <a:latin typeface="Avenir Medium"/>
                <a:ea typeface="Avenir Medium"/>
                <a:cs typeface="Avenir Medium"/>
              </a:defRPr>
            </a:lvl3pPr>
            <a:lvl4pPr marL="1524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z="2800" spc="56">
                <a:solidFill>
                  <a:srgbClr val="5B5854"/>
                </a:solidFill>
                <a:latin typeface="Avenir Medium"/>
                <a:ea typeface="Avenir Medium"/>
                <a:cs typeface="Avenir Medium"/>
              </a:defRPr>
            </a:lvl4pPr>
            <a:lvl5pPr marL="1905000" indent="-381000" defTabSz="457200">
              <a:spcBef>
                <a:spcPts val="3400"/>
              </a:spcBef>
              <a:buClr>
                <a:srgbClr val="9A958E"/>
              </a:buClr>
              <a:buSzPct val="75000"/>
              <a:defRPr sz="2800" spc="56">
                <a:solidFill>
                  <a:srgbClr val="5B5854"/>
                </a:solidFill>
                <a:latin typeface="Avenir Medium"/>
                <a:ea typeface="Avenir Medium"/>
                <a:cs typeface="Avenir Medium"/>
              </a:defRPr>
            </a:lvl5pPr>
          </a:lstStyle>
          <a:p>
            <a:pPr>
              <a:defRPr/>
            </a:pPr>
            <a:r>
              <a:rPr/>
              <a:t>Nivel de texto 1</a:t>
            </a:r>
            <a:endParaRPr/>
          </a:p>
          <a:p>
            <a:pPr lvl="1">
              <a:defRPr/>
            </a:pPr>
            <a:r>
              <a:rPr/>
              <a:t>Nivel de texto 2</a:t>
            </a:r>
            <a:endParaRPr/>
          </a:p>
          <a:p>
            <a:pPr lvl="2">
              <a:defRPr/>
            </a:pPr>
            <a:r>
              <a:rPr/>
              <a:t>Nivel de texto 3</a:t>
            </a:r>
            <a:endParaRPr/>
          </a:p>
          <a:p>
            <a:pPr lvl="3">
              <a:defRPr/>
            </a:pPr>
            <a:r>
              <a:rPr/>
              <a:t>Nivel de texto 4</a:t>
            </a:r>
            <a:endParaRPr/>
          </a:p>
          <a:p>
            <a:pPr lvl="4">
              <a:defRPr/>
            </a:pPr>
            <a:r>
              <a:rPr/>
              <a:t>Nivel de texto 5</a:t>
            </a:r>
            <a:endParaRPr/>
          </a:p>
        </p:txBody>
      </p:sp>
      <p:sp>
        <p:nvSpPr>
          <p:cNvPr id="7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6338817" y="9235547"/>
            <a:ext cx="327167" cy="337606"/>
          </a:xfrm>
          <a:prstGeom prst="rect">
            <a:avLst/>
          </a:prstGeom>
        </p:spPr>
        <p:txBody>
          <a:bodyPr anchor="ctr"/>
          <a:lstStyle>
            <a:lvl1pPr defTabSz="457200">
              <a:defRPr sz="1400" cap="all" spc="28">
                <a:solidFill>
                  <a:srgbClr val="9A958E"/>
                </a:solidFill>
                <a:latin typeface="Futura"/>
                <a:ea typeface="Futura"/>
                <a:cs typeface="Futura"/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Foto (horizontal)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magen" hidden="0"/>
          <p:cNvSpPr>
            <a:spLocks noGrp="1"/>
          </p:cNvSpPr>
          <p:nvPr isPhoto="0" userDrawn="0">
            <p:ph type="pic" idx="13" hasCustomPrompt="0"/>
          </p:nvPr>
        </p:nvSpPr>
        <p:spPr bwMode="auto">
          <a:xfrm>
            <a:off x="1622088" y="289099"/>
            <a:ext cx="9753603" cy="65057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5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6" name="Nivel de texto 1…" hidden="0"/>
          <p:cNvSpPr>
            <a:spLocks noAdjustHandles="0" noChangeArrowheads="0"/>
          </p:cNvSpPr>
          <p:nvPr isPhoto="0" userDrawn="0">
            <p:ph type="body" sz="quarter" idx="1" hasCustomPrompt="0"/>
          </p:nvPr>
        </p:nvSpPr>
        <p:spPr bwMode="auto">
          <a:xfrm>
            <a:off x="1270000" y="8153399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>
              <a:defRPr/>
            </a:pPr>
            <a:r>
              <a:rPr/>
              <a:t>Nivel de texto 1</a:t>
            </a:r>
            <a:endParaRPr/>
          </a:p>
          <a:p>
            <a:pPr lvl="1">
              <a:defRPr/>
            </a:pPr>
            <a:r>
              <a:rPr/>
              <a:t>Nivel de texto 2</a:t>
            </a:r>
            <a:endParaRPr/>
          </a:p>
          <a:p>
            <a:pPr lvl="2">
              <a:defRPr/>
            </a:pPr>
            <a:r>
              <a:rPr/>
              <a:t>Nivel de texto 3</a:t>
            </a:r>
            <a:endParaRPr/>
          </a:p>
          <a:p>
            <a:pPr lvl="3">
              <a:defRPr/>
            </a:pPr>
            <a:r>
              <a:rPr/>
              <a:t>Nivel de texto 4</a:t>
            </a:r>
            <a:endParaRPr/>
          </a:p>
          <a:p>
            <a:pPr lvl="4">
              <a:defRPr/>
            </a:pPr>
            <a:r>
              <a:rPr/>
              <a:t>Nivel de texto 5</a:t>
            </a:r>
            <a:endParaRPr/>
          </a:p>
        </p:txBody>
      </p:sp>
      <p:sp>
        <p:nvSpPr>
          <p:cNvPr id="7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Título (centro)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5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Foto (vertical)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magen" hidden="0"/>
          <p:cNvSpPr>
            <a:spLocks noGrp="1"/>
          </p:cNvSpPr>
          <p:nvPr isPhoto="0" userDrawn="0">
            <p:ph type="pic" idx="13" hasCustomPrompt="0"/>
          </p:nvPr>
        </p:nvSpPr>
        <p:spPr bwMode="auto"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5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6" name="Nivel de texto 1…" hidden="0"/>
          <p:cNvSpPr>
            <a:spLocks noAdjustHandles="0" noChangeArrowheads="0"/>
          </p:cNvSpPr>
          <p:nvPr isPhoto="0" userDrawn="0">
            <p:ph type="body" sz="quarter" idx="1" hasCustomPrompt="0"/>
          </p:nvPr>
        </p:nvSpPr>
        <p:spPr bwMode="auto">
          <a:xfrm>
            <a:off x="952500" y="4724399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>
              <a:defRPr/>
            </a:pPr>
            <a:r>
              <a:rPr/>
              <a:t>Nivel de texto 1</a:t>
            </a:r>
            <a:endParaRPr/>
          </a:p>
          <a:p>
            <a:pPr lvl="1">
              <a:defRPr/>
            </a:pPr>
            <a:r>
              <a:rPr/>
              <a:t>Nivel de texto 2</a:t>
            </a:r>
            <a:endParaRPr/>
          </a:p>
          <a:p>
            <a:pPr lvl="2">
              <a:defRPr/>
            </a:pPr>
            <a:r>
              <a:rPr/>
              <a:t>Nivel de texto 3</a:t>
            </a:r>
            <a:endParaRPr/>
          </a:p>
          <a:p>
            <a:pPr lvl="3">
              <a:defRPr/>
            </a:pPr>
            <a:r>
              <a:rPr/>
              <a:t>Nivel de texto 4</a:t>
            </a:r>
            <a:endParaRPr/>
          </a:p>
          <a:p>
            <a:pPr lvl="4">
              <a:defRPr/>
            </a:pPr>
            <a:r>
              <a:rPr/>
              <a:t>Nivel de texto 5</a:t>
            </a:r>
            <a:endParaRPr/>
          </a:p>
        </p:txBody>
      </p:sp>
      <p:sp>
        <p:nvSpPr>
          <p:cNvPr id="7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Título (arriba)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5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Título y viñeta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5" name="Nivel de texto 1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Nivel de texto 1</a:t>
            </a:r>
            <a:endParaRPr/>
          </a:p>
          <a:p>
            <a:pPr lvl="1">
              <a:defRPr/>
            </a:pPr>
            <a:r>
              <a:rPr/>
              <a:t>Nivel de texto 2</a:t>
            </a:r>
            <a:endParaRPr/>
          </a:p>
          <a:p>
            <a:pPr lvl="2">
              <a:defRPr/>
            </a:pPr>
            <a:r>
              <a:rPr/>
              <a:t>Nivel de texto 3</a:t>
            </a:r>
            <a:endParaRPr/>
          </a:p>
          <a:p>
            <a:pPr lvl="3">
              <a:defRPr/>
            </a:pPr>
            <a:r>
              <a:rPr/>
              <a:t>Nivel de texto 4</a:t>
            </a:r>
            <a:endParaRPr/>
          </a:p>
          <a:p>
            <a:pPr lvl="4">
              <a:defRPr/>
            </a:pPr>
            <a:r>
              <a:rPr/>
              <a:t>Nivel de texto 5</a:t>
            </a:r>
            <a:endParaRPr/>
          </a:p>
        </p:txBody>
      </p:sp>
      <p:sp>
        <p:nvSpPr>
          <p:cNvPr id="6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Título, viñetas y fot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magen" hidden="0"/>
          <p:cNvSpPr>
            <a:spLocks noGrp="1"/>
          </p:cNvSpPr>
          <p:nvPr isPhoto="0" userDrawn="0">
            <p:ph type="pic" idx="13" hasCustomPrompt="0"/>
          </p:nvPr>
        </p:nvSpPr>
        <p:spPr bwMode="auto"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5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6" name="Nivel de texto 1…" hidden="0"/>
          <p:cNvSpPr>
            <a:spLocks noAdjustHandles="0" noChangeArrowheads="0"/>
          </p:cNvSpPr>
          <p:nvPr isPhoto="0" userDrawn="0">
            <p:ph type="body" sz="half" idx="1" hasCustomPrompt="0"/>
          </p:nvPr>
        </p:nvSpPr>
        <p:spPr bwMode="auto"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>
              <a:defRPr/>
            </a:pPr>
            <a:r>
              <a:rPr/>
              <a:t>Nivel de texto 1</a:t>
            </a:r>
            <a:endParaRPr/>
          </a:p>
          <a:p>
            <a:pPr lvl="1">
              <a:defRPr/>
            </a:pPr>
            <a:r>
              <a:rPr/>
              <a:t>Nivel de texto 2</a:t>
            </a:r>
            <a:endParaRPr/>
          </a:p>
          <a:p>
            <a:pPr lvl="2">
              <a:defRPr/>
            </a:pPr>
            <a:r>
              <a:rPr/>
              <a:t>Nivel de texto 3</a:t>
            </a:r>
            <a:endParaRPr/>
          </a:p>
          <a:p>
            <a:pPr lvl="3">
              <a:defRPr/>
            </a:pPr>
            <a:r>
              <a:rPr/>
              <a:t>Nivel de texto 4</a:t>
            </a:r>
            <a:endParaRPr/>
          </a:p>
          <a:p>
            <a:pPr lvl="4">
              <a:defRPr/>
            </a:pPr>
            <a:r>
              <a:rPr/>
              <a:t>Nivel de texto 5</a:t>
            </a:r>
            <a:endParaRPr/>
          </a:p>
        </p:txBody>
      </p:sp>
      <p:sp>
        <p:nvSpPr>
          <p:cNvPr id="7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Viñeta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Nivel de texto 1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Nivel de texto 1</a:t>
            </a:r>
            <a:endParaRPr/>
          </a:p>
          <a:p>
            <a:pPr lvl="1">
              <a:defRPr/>
            </a:pPr>
            <a:r>
              <a:rPr/>
              <a:t>Nivel de texto 2</a:t>
            </a:r>
            <a:endParaRPr/>
          </a:p>
          <a:p>
            <a:pPr lvl="2">
              <a:defRPr/>
            </a:pPr>
            <a:r>
              <a:rPr/>
              <a:t>Nivel de texto 3</a:t>
            </a:r>
            <a:endParaRPr/>
          </a:p>
          <a:p>
            <a:pPr lvl="3">
              <a:defRPr/>
            </a:pPr>
            <a:r>
              <a:rPr/>
              <a:t>Nivel de texto 4</a:t>
            </a:r>
            <a:endParaRPr/>
          </a:p>
          <a:p>
            <a:pPr lvl="4">
              <a:defRPr/>
            </a:pPr>
            <a:r>
              <a:rPr/>
              <a:t>Nivel de texto 5</a:t>
            </a:r>
            <a:endParaRPr/>
          </a:p>
        </p:txBody>
      </p:sp>
      <p:sp>
        <p:nvSpPr>
          <p:cNvPr id="5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3 foto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magen" hidden="0"/>
          <p:cNvSpPr>
            <a:spLocks noGrp="1"/>
          </p:cNvSpPr>
          <p:nvPr isPhoto="0" userDrawn="0">
            <p:ph type="pic" sz="quarter" idx="13" hasCustomPrompt="0"/>
          </p:nvPr>
        </p:nvSpPr>
        <p:spPr bwMode="auto"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5" name="Imagen" hidden="0"/>
          <p:cNvSpPr>
            <a:spLocks noGrp="1"/>
          </p:cNvSpPr>
          <p:nvPr isPhoto="0" userDrawn="0">
            <p:ph type="pic" sz="quarter" idx="14" hasCustomPrompt="0"/>
          </p:nvPr>
        </p:nvSpPr>
        <p:spPr bwMode="auto">
          <a:xfrm>
            <a:off x="6502400" y="889000"/>
            <a:ext cx="5867399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6" name="Imagen" hidden="0"/>
          <p:cNvSpPr>
            <a:spLocks noGrp="1"/>
          </p:cNvSpPr>
          <p:nvPr isPhoto="0" userDrawn="0">
            <p:ph type="pic" idx="15" hasCustomPrompt="0"/>
          </p:nvPr>
        </p:nvSpPr>
        <p:spPr bwMode="auto"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o del títul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defRPr/>
            </a:pPr>
            <a:r>
              <a:rPr/>
              <a:t>Texto del título</a:t>
            </a:r>
            <a:endParaRPr/>
          </a:p>
        </p:txBody>
      </p:sp>
      <p:sp>
        <p:nvSpPr>
          <p:cNvPr id="5" name="Nivel de texto 1…" hidden="0"/>
          <p:cNvSpPr>
            <a:spLocks noAdjustHandles="0" noChangeArrowheads="0"/>
          </p:cNvSpPr>
          <p:nvPr isPhoto="0" userDrawn="0">
            <p:ph type="body" idx="1" hasCustomPrompt="0"/>
          </p:nvPr>
        </p:nvSpPr>
        <p:spPr bwMode="auto"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defRPr/>
            </a:pPr>
            <a:r>
              <a:rPr/>
              <a:t>Nivel de texto 1</a:t>
            </a:r>
            <a:endParaRPr/>
          </a:p>
          <a:p>
            <a:pPr lvl="1">
              <a:defRPr/>
            </a:pPr>
            <a:r>
              <a:rPr/>
              <a:t>Nivel de texto 2</a:t>
            </a:r>
            <a:endParaRPr/>
          </a:p>
          <a:p>
            <a:pPr lvl="2">
              <a:defRPr/>
            </a:pPr>
            <a:r>
              <a:rPr/>
              <a:t>Nivel de texto 3</a:t>
            </a:r>
            <a:endParaRPr/>
          </a:p>
          <a:p>
            <a:pPr lvl="3">
              <a:defRPr/>
            </a:pPr>
            <a:r>
              <a:rPr/>
              <a:t>Nivel de texto 4</a:t>
            </a:r>
            <a:endParaRPr/>
          </a:p>
          <a:p>
            <a:pPr lvl="4">
              <a:defRPr/>
            </a:pPr>
            <a:r>
              <a:rPr/>
              <a:t>Nivel de texto 5</a:t>
            </a:r>
            <a:endParaRPr/>
          </a:p>
        </p:txBody>
      </p:sp>
      <p:sp>
        <p:nvSpPr>
          <p:cNvPr id="6" name="Número de diapositiva" hidden="0"/>
          <p:cNvSpPr>
            <a:spLocks noAdjustHandles="0" noChangeArrowheads="0"/>
          </p:cNvSpPr>
          <p:nvPr isPhoto="0" userDrawn="0">
            <p:ph type="sldNum" sz="quarter" idx="2" hasCustomPrompt="0"/>
          </p:nvPr>
        </p:nvSpPr>
        <p:spPr bwMode="auto"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1pPr>
      <a:lvl2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3pPr>
      <a:lvl4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5pPr>
      <a:lvl6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6pPr>
      <a:lvl7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7pPr>
      <a:lvl8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8pPr>
      <a:lvl9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9pPr>
    </p:titleStyle>
    <p:bodyStyle>
      <a:lvl1pPr marL="444500" marR="0" indent="-444500" algn="l" defTabSz="58420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>
          <a:solidFill>
            <a:srgbClr val="000000"/>
          </a:solidFill>
          <a:latin typeface="Helvetica Neue"/>
          <a:ea typeface="Helvetica Neue"/>
          <a:cs typeface="Helvetica Neue"/>
        </a:defRPr>
      </a:lvl1pPr>
      <a:lvl2pPr marL="889000" marR="0" indent="-444500" algn="l" defTabSz="58420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>
          <a:solidFill>
            <a:srgbClr val="000000"/>
          </a:solidFill>
          <a:latin typeface="Helvetica Neue"/>
          <a:ea typeface="Helvetica Neue"/>
          <a:cs typeface="Helvetica Neue"/>
        </a:defRPr>
      </a:lvl2pPr>
      <a:lvl3pPr marL="1333500" marR="0" indent="-444500" algn="l" defTabSz="58420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>
          <a:solidFill>
            <a:srgbClr val="000000"/>
          </a:solidFill>
          <a:latin typeface="Helvetica Neue"/>
          <a:ea typeface="Helvetica Neue"/>
          <a:cs typeface="Helvetica Neue"/>
        </a:defRPr>
      </a:lvl3pPr>
      <a:lvl4pPr marL="1778000" marR="0" indent="-444500" algn="l" defTabSz="58420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>
          <a:solidFill>
            <a:srgbClr val="000000"/>
          </a:solidFill>
          <a:latin typeface="Helvetica Neue"/>
          <a:ea typeface="Helvetica Neue"/>
          <a:cs typeface="Helvetica Neue"/>
        </a:defRPr>
      </a:lvl4pPr>
      <a:lvl5pPr marL="2222500" marR="0" indent="-444500" algn="l" defTabSz="58420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>
          <a:solidFill>
            <a:srgbClr val="000000"/>
          </a:solidFill>
          <a:latin typeface="Helvetica Neue"/>
          <a:ea typeface="Helvetica Neue"/>
          <a:cs typeface="Helvetica Neue"/>
        </a:defRPr>
      </a:lvl5pPr>
      <a:lvl6pPr marL="2667000" marR="0" indent="-444500" algn="l" defTabSz="58420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>
          <a:solidFill>
            <a:srgbClr val="000000"/>
          </a:solidFill>
          <a:latin typeface="Helvetica Neue"/>
          <a:ea typeface="Helvetica Neue"/>
          <a:cs typeface="Helvetica Neue"/>
        </a:defRPr>
      </a:lvl6pPr>
      <a:lvl7pPr marL="3111500" marR="0" indent="-444500" algn="l" defTabSz="58420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>
          <a:solidFill>
            <a:srgbClr val="000000"/>
          </a:solidFill>
          <a:latin typeface="Helvetica Neue"/>
          <a:ea typeface="Helvetica Neue"/>
          <a:cs typeface="Helvetica Neue"/>
        </a:defRPr>
      </a:lvl7pPr>
      <a:lvl8pPr marL="3556000" marR="0" indent="-444500" algn="l" defTabSz="58420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>
          <a:solidFill>
            <a:srgbClr val="000000"/>
          </a:solidFill>
          <a:latin typeface="Helvetica Neue"/>
          <a:ea typeface="Helvetica Neue"/>
          <a:cs typeface="Helvetica Neue"/>
        </a:defRPr>
      </a:lvl8pPr>
      <a:lvl9pPr marL="4000500" marR="0" indent="-444500" algn="l" defTabSz="58420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>
          <a:solidFill>
            <a:srgbClr val="000000"/>
          </a:solidFill>
          <a:latin typeface="Helvetica Neue"/>
          <a:ea typeface="Helvetica Neue"/>
          <a:cs typeface="Helvetica Neue"/>
        </a:defRPr>
      </a:lvl9pPr>
    </p:bodyStyle>
    <p:otherStyle>
      <a:lvl1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2286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4572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6858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9144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11430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13716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16002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18288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n 4" hidden="0"/>
          <p:cNvPicPr>
            <a:picLocks noChangeAspect="1"/>
          </p:cNvPicPr>
          <p:nvPr isPhoto="0" userDrawn="0"/>
        </p:nvPicPr>
        <p:blipFill>
          <a:blip r:embed="rId2"/>
          <a:srcRect l="0" t="15095" r="0" b="23920"/>
          <a:stretch/>
        </p:blipFill>
        <p:spPr bwMode="auto">
          <a:xfrm>
            <a:off x="8706359" y="8381131"/>
            <a:ext cx="4298441" cy="978093"/>
          </a:xfrm>
          <a:prstGeom prst="rect">
            <a:avLst/>
          </a:prstGeom>
        </p:spPr>
      </p:pic>
      <p:pic>
        <p:nvPicPr>
          <p:cNvPr id="5" name="Imagen" descr="Imagen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966555" y="8660190"/>
            <a:ext cx="2690321" cy="59785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Derivación de patrones de dieta en niños de 4 y 8 años usando Análisis de Componentes Principales (PCA) con el paquete FactorMineR." hidden="0"/>
          <p:cNvSpPr>
            <a:spLocks noAdjustHandles="0" noChangeArrowheads="0"/>
          </p:cNvSpPr>
          <p:nvPr isPhoto="0" userDrawn="0"/>
        </p:nvSpPr>
        <p:spPr bwMode="auto">
          <a:xfrm>
            <a:off x="748144" y="2160203"/>
            <a:ext cx="11705589" cy="342657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R="331470" defTabSz="449580">
              <a:defRPr sz="4000">
                <a:latin typeface="Arial Narrow"/>
                <a:ea typeface="Arial Narrow"/>
                <a:cs typeface="Arial Narrow"/>
              </a:defRPr>
            </a:lvl1pPr>
          </a:lstStyle>
          <a:p>
            <a:pPr>
              <a:defRPr/>
            </a:pPr>
            <a:r>
              <a:rPr sz="5400"/>
              <a:t>Derivación</a:t>
            </a:r>
            <a:r>
              <a:rPr sz="5400"/>
              <a:t> de </a:t>
            </a:r>
            <a:r>
              <a:rPr sz="5400"/>
              <a:t>patrones</a:t>
            </a:r>
            <a:r>
              <a:rPr sz="5400"/>
              <a:t> de </a:t>
            </a:r>
            <a:r>
              <a:rPr sz="5400"/>
              <a:t>dieta</a:t>
            </a:r>
            <a:r>
              <a:rPr sz="5400"/>
              <a:t> </a:t>
            </a:r>
            <a:r>
              <a:rPr sz="5400"/>
              <a:t>en</a:t>
            </a:r>
            <a:r>
              <a:rPr sz="5400"/>
              <a:t> </a:t>
            </a:r>
            <a:r>
              <a:rPr sz="5400"/>
              <a:t>niños</a:t>
            </a:r>
            <a:r>
              <a:rPr sz="5400"/>
              <a:t> de 4 y 8 </a:t>
            </a:r>
            <a:r>
              <a:rPr sz="5400"/>
              <a:t>años</a:t>
            </a:r>
            <a:r>
              <a:rPr sz="5400"/>
              <a:t> </a:t>
            </a:r>
            <a:r>
              <a:rPr sz="5400"/>
              <a:t>usando</a:t>
            </a:r>
            <a:r>
              <a:rPr sz="5400"/>
              <a:t> </a:t>
            </a:r>
            <a:r>
              <a:rPr sz="5400"/>
              <a:t>Análisis</a:t>
            </a:r>
            <a:r>
              <a:rPr sz="5400"/>
              <a:t> de </a:t>
            </a:r>
            <a:r>
              <a:rPr sz="5400"/>
              <a:t>Componentes</a:t>
            </a:r>
            <a:r>
              <a:rPr sz="5400"/>
              <a:t> </a:t>
            </a:r>
            <a:r>
              <a:rPr sz="5400"/>
              <a:t>Principales</a:t>
            </a:r>
            <a:r>
              <a:rPr sz="5400"/>
              <a:t> (PCA) con el </a:t>
            </a:r>
            <a:r>
              <a:rPr sz="5400"/>
              <a:t>paquete</a:t>
            </a:r>
            <a:r>
              <a:rPr sz="5400"/>
              <a:t> </a:t>
            </a:r>
            <a:r>
              <a:rPr sz="5400"/>
              <a:t>FactorMineR</a:t>
            </a:r>
            <a:r>
              <a:rPr sz="4800"/>
              <a:t>.</a:t>
            </a:r>
            <a:endParaRPr/>
          </a:p>
        </p:txBody>
      </p:sp>
      <p:sp>
        <p:nvSpPr>
          <p:cNvPr id="7" name="Alejandro Martínez-Moya(HGUE-FISABIO-UMH), Sandra Gonzalez-Palacios (ISABIAL-UMH); Desirée Valera-Gran (UMH-ISABIAL); Leyre Notario- Barandiaran(ISABIAL-UMH); Alejandro Oncina-Canovas (UMH-ISABIAL); Silvia Fernández-Barres (ISGlobal-UPF- CIBERESP); Jesús Ibarluzea (CIBERESP); Loreto Santa Marina (CIBERESP); Martine Vrijheid (ISGlobal, UPF, CIBERESP); Maribel Casas (ISGlobal, UPF, CIBERESP); Guillermo Fernández-Tardón (Universidad de Oviedo); Isolina Riaño (CIBERESP- ISPA - Universidad de Oviedo); Ana Espluges (UV-FISABIO-CIBERESP); Carmen Iñiguez (Dto Estadística e I.O. Universitat de València-Ciberesp); Manuela Garcia de la Hera (CIBERESP-ISABIAL- UMH); Jesús Vioque (CIBERESP-ISABIAL-UMH), Eva María Navarrete-Muñoz (CIBERESP-ISABIAL-UMH)" hidden="0"/>
          <p:cNvSpPr>
            <a:spLocks noAdjustHandles="0" noChangeArrowheads="0"/>
          </p:cNvSpPr>
          <p:nvPr isPhoto="0" userDrawn="0"/>
        </p:nvSpPr>
        <p:spPr bwMode="auto">
          <a:xfrm>
            <a:off x="578879" y="6089906"/>
            <a:ext cx="12201503" cy="20671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algn="l" defTabSz="457200">
              <a:lnSpc>
                <a:spcPts val="3800"/>
              </a:lnSpc>
              <a:spcBef>
                <a:spcPts val="1200"/>
              </a:spcBef>
              <a:defRPr sz="1950" b="0">
                <a:latin typeface="Helvetica"/>
                <a:ea typeface="Helvetica"/>
                <a:cs typeface="Helvetica"/>
              </a:defRPr>
            </a:lvl1pPr>
          </a:lstStyle>
          <a:p>
            <a:pPr>
              <a:defRPr/>
            </a:pPr>
            <a:r>
              <a:rPr b="1"/>
              <a:t>Alejandro </a:t>
            </a:r>
            <a:r>
              <a:rPr b="1"/>
              <a:t>Martínez-Moya</a:t>
            </a:r>
            <a:r>
              <a:rPr lang="es-ES"/>
              <a:t>;</a:t>
            </a:r>
            <a:r>
              <a:rPr/>
              <a:t> Sandra Gonzalez-Palacios; </a:t>
            </a:r>
            <a:r>
              <a:rPr/>
              <a:t>Desirée</a:t>
            </a:r>
            <a:r>
              <a:rPr/>
              <a:t> Valera-Gran; Leyre Notario- Barandiaran; Alejandro Oncina-Canovas; Silvia </a:t>
            </a:r>
            <a:r>
              <a:rPr/>
              <a:t>Fernández-Barres</a:t>
            </a:r>
            <a:r>
              <a:rPr/>
              <a:t>; </a:t>
            </a:r>
            <a:r>
              <a:rPr/>
              <a:t>Jesús</a:t>
            </a:r>
            <a:r>
              <a:rPr/>
              <a:t> Ibarluzea; Loreto Santa Marina; Martine Vrijheid; Maribel Casas; Guillermo </a:t>
            </a:r>
            <a:r>
              <a:rPr/>
              <a:t>Fernández-Tardón</a:t>
            </a:r>
            <a:r>
              <a:rPr/>
              <a:t>; </a:t>
            </a:r>
            <a:r>
              <a:rPr/>
              <a:t>Isolina</a:t>
            </a:r>
            <a:r>
              <a:rPr/>
              <a:t> </a:t>
            </a:r>
            <a:r>
              <a:rPr/>
              <a:t>Riaño</a:t>
            </a:r>
            <a:r>
              <a:rPr/>
              <a:t>; Ana </a:t>
            </a:r>
            <a:r>
              <a:rPr/>
              <a:t>Espluges</a:t>
            </a:r>
            <a:r>
              <a:rPr/>
              <a:t>; Carmen </a:t>
            </a:r>
            <a:r>
              <a:rPr/>
              <a:t>Iñiguez</a:t>
            </a:r>
            <a:r>
              <a:rPr/>
              <a:t>; Manuela Garcia de la Hera; </a:t>
            </a:r>
            <a:r>
              <a:rPr/>
              <a:t>Jesús</a:t>
            </a:r>
            <a:r>
              <a:rPr/>
              <a:t> </a:t>
            </a:r>
            <a:r>
              <a:rPr/>
              <a:t>Vioque</a:t>
            </a:r>
            <a:r>
              <a:rPr/>
              <a:t>, Eva </a:t>
            </a:r>
            <a:r>
              <a:rPr/>
              <a:t>María</a:t>
            </a:r>
            <a:r>
              <a:rPr/>
              <a:t> </a:t>
            </a:r>
            <a:r>
              <a:rPr/>
              <a:t>Navarrete-Muñoz</a:t>
            </a:r>
            <a:endParaRPr sz="1200">
              <a:latin typeface="Times"/>
              <a:ea typeface="Times"/>
              <a:cs typeface="Times"/>
            </a:endParaRPr>
          </a:p>
        </p:txBody>
      </p:sp>
      <p:pic>
        <p:nvPicPr>
          <p:cNvPr id="8" name="Imagen" descr="Imagen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331979" y="473771"/>
            <a:ext cx="1757505" cy="827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n 1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7487746" y="-84991"/>
            <a:ext cx="5517054" cy="1648082"/>
          </a:xfrm>
          <a:prstGeom prst="rect">
            <a:avLst/>
          </a:prstGeom>
        </p:spPr>
      </p:pic>
      <p:pic>
        <p:nvPicPr>
          <p:cNvPr id="10" name="Imagen 6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3215133" y="613885"/>
            <a:ext cx="3471859" cy="547687"/>
          </a:xfrm>
          <a:prstGeom prst="rect">
            <a:avLst/>
          </a:prstGeom>
        </p:spPr>
      </p:pic>
      <p:sp>
        <p:nvSpPr>
          <p:cNvPr id="11" name="Rectángulo 7" hidden="0"/>
          <p:cNvSpPr/>
          <p:nvPr isPhoto="0" userDrawn="0"/>
        </p:nvSpPr>
        <p:spPr bwMode="auto">
          <a:xfrm>
            <a:off x="177231" y="8381131"/>
            <a:ext cx="65024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s-ES">
                <a:solidFill>
                  <a:srgbClr val="545454"/>
                </a:solidFill>
                <a:latin typeface="Calibri"/>
                <a:ea typeface="Times New Roman"/>
              </a:rPr>
              <a:t>Financiación: </a:t>
            </a:r>
            <a:endParaRPr/>
          </a:p>
          <a:p>
            <a:pPr>
              <a:defRPr/>
            </a:pPr>
            <a:r>
              <a:rPr lang="es-ES" sz="2200">
                <a:solidFill>
                  <a:srgbClr val="545454"/>
                </a:solidFill>
                <a:latin typeface="Calibri"/>
                <a:ea typeface="Times New Roman"/>
              </a:rPr>
              <a:t>Instituto de Salud Carlos III (PI18/0082) y </a:t>
            </a:r>
            <a:endParaRPr/>
          </a:p>
          <a:p>
            <a:pPr>
              <a:defRPr/>
            </a:pPr>
            <a:r>
              <a:rPr lang="es-ES" sz="2200">
                <a:solidFill>
                  <a:srgbClr val="545454"/>
                </a:solidFill>
                <a:latin typeface="Calibri"/>
                <a:ea typeface="Times New Roman"/>
              </a:rPr>
              <a:t>Fundació</a:t>
            </a:r>
            <a:r>
              <a:rPr lang="es-ES" sz="2200">
                <a:solidFill>
                  <a:srgbClr val="545454"/>
                </a:solidFill>
                <a:latin typeface="Calibri"/>
                <a:ea typeface="Times New Roman"/>
              </a:rPr>
              <a:t> la </a:t>
            </a:r>
            <a:r>
              <a:rPr lang="es-ES" sz="2200">
                <a:solidFill>
                  <a:srgbClr val="545454"/>
                </a:solidFill>
                <a:latin typeface="Calibri"/>
                <a:ea typeface="Times New Roman"/>
              </a:rPr>
              <a:t>Marató</a:t>
            </a:r>
            <a:r>
              <a:rPr lang="es-ES" sz="2200">
                <a:solidFill>
                  <a:srgbClr val="545454"/>
                </a:solidFill>
                <a:latin typeface="Calibri"/>
                <a:ea typeface="Times New Roman"/>
              </a:rPr>
              <a:t> de TV3 (201622-10)</a:t>
            </a:r>
            <a:endParaRPr lang="es-E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clusión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47700" y="304800"/>
            <a:ext cx="11899900" cy="749300"/>
          </a:xfrm>
          <a:prstGeom prst="rect">
            <a:avLst/>
          </a:prstGeom>
        </p:spPr>
        <p:txBody>
          <a:bodyPr/>
          <a:lstStyle>
            <a:lvl1pPr defTabSz="578358">
              <a:defRPr sz="4350" b="1" cap="none" spc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900"/>
              <a:t>Resultados</a:t>
            </a:r>
            <a:endParaRPr sz="3900"/>
          </a:p>
        </p:txBody>
      </p:sp>
      <p:graphicFrame>
        <p:nvGraphicFramePr>
          <p:cNvPr id="5" name="Tabla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647700" y="1399025"/>
          <a:ext cx="11752118" cy="7107663"/>
        </p:xfrm>
        <a:graphic>
          <a:graphicData uri="http://schemas.openxmlformats.org/drawingml/2006/table">
            <a:tbl>
              <a:tblPr firstRow="0" firstCol="0" lastRow="0" lastCol="0" bandRow="1" bandCol="0">
                <a:tableStyleId>{E23E4810-59EC-3AA7-CD79-2D08699BCB86}</a:tableStyleId>
              </a:tblPr>
              <a:tblGrid>
                <a:gridCol w="3919487"/>
                <a:gridCol w="3918428"/>
                <a:gridCol w="3914202"/>
              </a:tblGrid>
              <a:tr h="1312709">
                <a:tc gridSpan="3">
                  <a:txBody>
                    <a:bodyPr/>
                    <a:p>
                      <a:pPr algn="l"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Tabla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 4: 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Patrones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 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formados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 por los 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grupos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 de 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alimentos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 de 4 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años</a:t>
                      </a:r>
                      <a:r>
                        <a:rPr sz="3600">
                          <a:latin typeface="Times"/>
                          <a:ea typeface="Times"/>
                          <a:cs typeface="Times"/>
                        </a:rPr>
                        <a:t>.</a:t>
                      </a:r>
                      <a:endParaRPr/>
                    </a:p>
                  </a:txBody>
                  <a:tcPr marT="12700" marB="0">
                    <a:lnL w="0" algn="ctr"/>
                    <a:lnR w="0" algn="ctr"/>
                    <a:lnT w="0" algn="ctr"/>
                    <a:lnB w="0" algn="ctr"/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138934">
                <a:tc>
                  <a:txBody>
                    <a:bodyPr/>
                    <a:p>
                      <a:pPr defTabSz="457200">
                        <a:lnSpc>
                          <a:spcPts val="2000"/>
                        </a:lnSpc>
                        <a:defRPr sz="1800"/>
                      </a:pPr>
                      <a:r>
                        <a:rPr sz="2400" b="1">
                          <a:latin typeface="Times"/>
                          <a:ea typeface="Times"/>
                          <a:cs typeface="Times"/>
                        </a:rPr>
                        <a:t>Mediterráneo</a:t>
                      </a:r>
                      <a:br>
                        <a:rPr sz="2400" b="1">
                          <a:latin typeface="Times"/>
                          <a:ea typeface="Times"/>
                          <a:cs typeface="Times"/>
                        </a:rPr>
                      </a:br>
                      <a:r>
                        <a:rPr sz="2400" b="1">
                          <a:latin typeface="Times"/>
                          <a:ea typeface="Times"/>
                          <a:cs typeface="Times"/>
                        </a:rPr>
                        <a:t>CP1</a:t>
                      </a:r>
                      <a:endParaRPr/>
                    </a:p>
                  </a:txBody>
                  <a:tcPr marT="12700" marB="0" anchor="ctr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45720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800"/>
                      </a:pPr>
                      <a:endParaRPr lang="es-ES" sz="2400" b="1" i="0" u="none" strike="noStrike" cap="none" spc="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</a:endParaRPr>
                    </a:p>
                    <a:p>
                      <a:pPr marL="0" marR="0" indent="0" algn="ctr" defTabSz="45720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800"/>
                      </a:pPr>
                      <a:r>
                        <a:rPr sz="2400" b="1" i="0" u="none" strike="noStrike" cap="none" spc="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</a:rPr>
                        <a:t>Occidental</a:t>
                      </a:r>
                      <a:br>
                        <a:rPr sz="2400" b="1" i="0" u="none" strike="noStrike" cap="none" spc="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</a:rPr>
                      </a:br>
                      <a:r>
                        <a:rPr sz="2400" b="1" i="0" u="none" strike="noStrike" cap="none" spc="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</a:rPr>
                        <a:t>CP2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45720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800"/>
                      </a:pPr>
                      <a:endParaRPr lang="es-ES" sz="2400" b="1" i="0" u="none" strike="noStrike" cap="none" spc="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</a:endParaRPr>
                    </a:p>
                    <a:p>
                      <a:pPr marL="0" marR="0" indent="0" algn="ctr" defTabSz="45720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800"/>
                      </a:pPr>
                      <a:r>
                        <a:rPr sz="2400" b="1" i="0" u="none" strike="noStrike" cap="none" spc="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</a:rPr>
                        <a:t>Lácteo</a:t>
                      </a:r>
                      <a:br>
                        <a:rPr sz="2400" b="1" i="0" u="none" strike="noStrike" cap="none" spc="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</a:rPr>
                      </a:br>
                      <a:r>
                        <a:rPr sz="2400" b="1" i="0" u="none" strike="noStrike" cap="none" spc="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</a:rPr>
                        <a:t>CP3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  <a:solidFill>
                      <a:srgbClr val="929292"/>
                    </a:solidFill>
                  </a:tcPr>
                </a:tc>
              </a:tr>
              <a:tr h="931204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Pescado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 y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Marisco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Lácteos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 semi y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derivados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Lácteos enteros y derivados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</a:tcPr>
                </a:tc>
              </a:tr>
              <a:tr h="931204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Verduras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Carnes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rojas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 y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procesadas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Lácteos semi y derivados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  <a:solidFill>
                      <a:srgbClr val="D6D5D5"/>
                    </a:solidFill>
                  </a:tcPr>
                </a:tc>
              </a:tr>
              <a:tr h="931204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Legumbres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Fast food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2200"/>
                      </a:pPr>
                      <a:endParaRPr sz="2400"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</a:tcPr>
                </a:tc>
              </a:tr>
              <a:tr h="931204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Frutas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Dulces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 y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repostería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2200"/>
                      </a:pPr>
                      <a:endParaRPr sz="2400"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  <a:solidFill>
                      <a:srgbClr val="D6D5D5"/>
                    </a:solidFill>
                  </a:tcPr>
                </a:tc>
              </a:tr>
              <a:tr h="931204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Patatas</a:t>
                      </a:r>
                      <a:endParaRPr/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Bebidas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azucaradas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2200"/>
                      </a:pPr>
                      <a:endParaRPr sz="2400"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clusión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47700" y="304800"/>
            <a:ext cx="11899900" cy="749300"/>
          </a:xfrm>
          <a:prstGeom prst="rect">
            <a:avLst/>
          </a:prstGeom>
        </p:spPr>
        <p:txBody>
          <a:bodyPr/>
          <a:lstStyle>
            <a:lvl1pPr defTabSz="578358">
              <a:defRPr sz="4350" b="1" cap="none" spc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900"/>
              <a:t>Resultados</a:t>
            </a:r>
            <a:endParaRPr sz="3900"/>
          </a:p>
        </p:txBody>
      </p:sp>
      <p:graphicFrame>
        <p:nvGraphicFramePr>
          <p:cNvPr id="5" name="Tabla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647700" y="1510145"/>
          <a:ext cx="11641282" cy="6885711"/>
        </p:xfrm>
        <a:graphic>
          <a:graphicData uri="http://schemas.openxmlformats.org/drawingml/2006/table">
            <a:tbl>
              <a:tblPr firstRow="0" firstCol="0" lastRow="0" lastCol="0" bandRow="1" bandCol="0">
                <a:tableStyleId>{E23E4810-59EC-3AA7-CD79-2D08699BCB86}</a:tableStyleId>
              </a:tblPr>
              <a:tblGrid>
                <a:gridCol w="3882520"/>
                <a:gridCol w="3881474"/>
                <a:gridCol w="3877288"/>
              </a:tblGrid>
              <a:tr h="1474312">
                <a:tc gridSpan="3">
                  <a:txBody>
                    <a:bodyPr/>
                    <a:p>
                      <a:pPr algn="l"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Tabla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 5: 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Patrones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 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formados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 por los 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grupos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 de 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alimentos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 de 8 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años</a:t>
                      </a:r>
                      <a:r>
                        <a:rPr sz="4000">
                          <a:latin typeface="Times"/>
                          <a:ea typeface="Times"/>
                          <a:cs typeface="Times"/>
                        </a:rPr>
                        <a:t>.</a:t>
                      </a:r>
                      <a:endParaRPr/>
                    </a:p>
                  </a:txBody>
                  <a:tcPr marT="12700" marB="0">
                    <a:lnL w="0" algn="ctr"/>
                    <a:lnR w="0" algn="ctr"/>
                    <a:lnT w="0" algn="ctr"/>
                    <a:lnB w="0" algn="ctr"/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916307">
                <a:tc>
                  <a:txBody>
                    <a:bodyPr/>
                    <a:p>
                      <a:pPr defTabSz="457200">
                        <a:lnSpc>
                          <a:spcPts val="2000"/>
                        </a:lnSpc>
                        <a:defRPr sz="1800"/>
                      </a:pPr>
                      <a:r>
                        <a:rPr sz="2400" b="1">
                          <a:latin typeface="Times"/>
                          <a:ea typeface="Times"/>
                          <a:cs typeface="Times"/>
                        </a:rPr>
                        <a:t>Mediterráneo</a:t>
                      </a:r>
                      <a:br>
                        <a:rPr sz="2400" b="1">
                          <a:latin typeface="Times"/>
                          <a:ea typeface="Times"/>
                          <a:cs typeface="Times"/>
                        </a:rPr>
                      </a:br>
                      <a:r>
                        <a:rPr sz="2400" b="1">
                          <a:latin typeface="Times"/>
                          <a:ea typeface="Times"/>
                          <a:cs typeface="Times"/>
                        </a:rPr>
                        <a:t>CP1</a:t>
                      </a:r>
                      <a:endParaRPr/>
                    </a:p>
                  </a:txBody>
                  <a:tcPr marT="12700" marB="0" anchor="ctr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2000"/>
                        </a:lnSpc>
                        <a:defRPr sz="1800"/>
                      </a:pPr>
                      <a:r>
                        <a:rPr sz="2400" b="1">
                          <a:latin typeface="Times"/>
                          <a:ea typeface="Times"/>
                          <a:cs typeface="Times"/>
                        </a:rPr>
                        <a:t>Occidental</a:t>
                      </a:r>
                      <a:br>
                        <a:rPr sz="2400" b="1">
                          <a:latin typeface="Times"/>
                          <a:ea typeface="Times"/>
                          <a:cs typeface="Times"/>
                        </a:rPr>
                      </a:br>
                      <a:r>
                        <a:rPr sz="2400" b="1">
                          <a:latin typeface="Times"/>
                          <a:ea typeface="Times"/>
                          <a:cs typeface="Times"/>
                        </a:rPr>
                        <a:t>CP2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2000"/>
                        </a:lnSpc>
                        <a:defRPr sz="1800"/>
                      </a:pPr>
                      <a:r>
                        <a:rPr sz="2400" b="1">
                          <a:latin typeface="Times"/>
                          <a:ea typeface="Times"/>
                          <a:cs typeface="Times"/>
                        </a:rPr>
                        <a:t>Lácteo</a:t>
                      </a:r>
                      <a:br>
                        <a:rPr sz="2400" b="1">
                          <a:latin typeface="Times"/>
                          <a:ea typeface="Times"/>
                          <a:cs typeface="Times"/>
                        </a:rPr>
                      </a:br>
                      <a:r>
                        <a:rPr sz="2400" b="1">
                          <a:latin typeface="Times"/>
                          <a:ea typeface="Times"/>
                          <a:cs typeface="Times"/>
                        </a:rPr>
                        <a:t>CP3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  <a:solidFill>
                      <a:srgbClr val="929292"/>
                    </a:solidFill>
                  </a:tcPr>
                </a:tc>
              </a:tr>
              <a:tr h="749182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Pescado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 y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Marisco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Postres lácteos y derivados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Lácteos enteros y derivados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</a:tcPr>
                </a:tc>
              </a:tr>
              <a:tr h="749182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Verduras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Carnes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rojas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 y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procesadas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Lácteos semi y derivados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  <a:solidFill>
                      <a:srgbClr val="D6D5D5"/>
                    </a:solidFill>
                  </a:tcPr>
                </a:tc>
              </a:tr>
              <a:tr h="749182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Legumbres</a:t>
                      </a:r>
                      <a:endParaRPr/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Patatas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Aceite de oliva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</a:tcPr>
                </a:tc>
              </a:tr>
              <a:tr h="749182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Frutas</a:t>
                      </a:r>
                      <a:endParaRPr/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Fast food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Cereales y derivados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  <a:solidFill>
                      <a:srgbClr val="D6D5D5"/>
                    </a:solidFill>
                  </a:tcPr>
                </a:tc>
              </a:tr>
              <a:tr h="749182"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Aceite de oliva</a:t>
                      </a:r>
                      <a:endParaRPr/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Dulces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 y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repostería</a:t>
                      </a:r>
                      <a:endParaRPr sz="2400">
                        <a:latin typeface="Times"/>
                        <a:ea typeface="Times"/>
                        <a:cs typeface="Times"/>
                      </a:endParaRPr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2200"/>
                      </a:pPr>
                      <a:endParaRPr sz="2400"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</a:tcPr>
                </a:tc>
              </a:tr>
              <a:tr h="749182">
                <a:tc>
                  <a:txBody>
                    <a:bodyPr/>
                    <a:p>
                      <a:pPr defTabSz="914400">
                        <a:defRPr sz="2200"/>
                      </a:pPr>
                      <a:endParaRPr sz="2400"/>
                    </a:p>
                  </a:txBody>
                  <a:tcPr marT="12700" marB="0">
                    <a:lnL w="0" algn="ctr"/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457200">
                        <a:lnSpc>
                          <a:spcPts val="37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</a:rPr>
                        <a:t>Bebidas azucaradas</a:t>
                      </a:r>
                      <a:endParaRPr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12700" algn="ctr">
                      <a:solidFill>
                        <a:srgbClr val="B8B8B8"/>
                      </a:solidFill>
                    </a:lnR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2200"/>
                      </a:pPr>
                      <a:endParaRPr sz="2400"/>
                    </a:p>
                  </a:txBody>
                  <a:tcPr marT="12700" marB="0">
                    <a:lnL w="12700" algn="ctr">
                      <a:solidFill>
                        <a:srgbClr val="B8B8B8"/>
                      </a:solidFill>
                    </a:lnL>
                    <a:lnR w="0" algn="ctr"/>
                    <a:lnT w="0" algn="ctr"/>
                    <a:lnB w="0" algn="ctr"/>
                    <a:solidFill>
                      <a:srgbClr val="D6D5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ráficos de Análisis de Componentes Principales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47700" y="290945"/>
            <a:ext cx="11658600" cy="749300"/>
          </a:xfrm>
          <a:prstGeom prst="rect">
            <a:avLst/>
          </a:prstGeom>
        </p:spPr>
        <p:txBody>
          <a:bodyPr/>
          <a:lstStyle>
            <a:lvl1pPr defTabSz="514095">
              <a:defRPr sz="3850" b="1" cap="none" spc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500"/>
              <a:t>5) </a:t>
            </a:r>
            <a:r>
              <a:rPr sz="3500"/>
              <a:t>Gráficos</a:t>
            </a:r>
            <a:r>
              <a:rPr sz="3500"/>
              <a:t> de </a:t>
            </a:r>
            <a:r>
              <a:rPr sz="3500"/>
              <a:t>Análisis</a:t>
            </a:r>
            <a:r>
              <a:rPr sz="3500"/>
              <a:t> de </a:t>
            </a:r>
            <a:r>
              <a:rPr sz="3500"/>
              <a:t>Componentes</a:t>
            </a:r>
            <a:r>
              <a:rPr sz="3500"/>
              <a:t> </a:t>
            </a:r>
            <a:r>
              <a:rPr sz="3500"/>
              <a:t>Principales</a:t>
            </a:r>
            <a:r>
              <a:rPr sz="3500"/>
              <a:t> </a:t>
            </a:r>
            <a:endParaRPr sz="3500"/>
          </a:p>
        </p:txBody>
      </p:sp>
      <p:sp>
        <p:nvSpPr>
          <p:cNvPr id="5" name="plot.PCA(res.pca_tot_4, choix = &quot;var&quot;, axes = axes, new.plot = TRUE, shadowtext = TRUE)" hidden="0"/>
          <p:cNvSpPr/>
          <p:nvPr isPhoto="0" userDrawn="0"/>
        </p:nvSpPr>
        <p:spPr bwMode="auto">
          <a:xfrm>
            <a:off x="444018" y="8592550"/>
            <a:ext cx="12116762" cy="872887"/>
          </a:xfrm>
          <a:prstGeom prst="roundRect">
            <a:avLst>
              <a:gd name="adj" fmla="val 2182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plot.PCA(res.pca_tot_4, choix = "var", axes = axes, new.plot = TRUE, shadowtext = TRUE)</a:t>
            </a:r>
            <a:endParaRPr/>
          </a:p>
        </p:txBody>
      </p:sp>
      <p:pic>
        <p:nvPicPr>
          <p:cNvPr id="6" name="Rplot01.pdf" descr="Rplot01.pdf" hidden="0"/>
          <p:cNvPicPr>
            <a:picLocks noChangeAspect="1"/>
          </p:cNvPicPr>
          <p:nvPr isPhoto="0" userDrawn="0"/>
        </p:nvPicPr>
        <p:blipFill>
          <a:blip r:embed="rId2"/>
          <a:srcRect l="0" t="2116" r="0" b="2115"/>
          <a:stretch/>
        </p:blipFill>
        <p:spPr bwMode="auto">
          <a:xfrm>
            <a:off x="6846831" y="1717636"/>
            <a:ext cx="5385691" cy="6674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Rplot.pdf" descr="Rplot.pdf" hidden="0"/>
          <p:cNvPicPr>
            <a:picLocks noChangeAspect="1"/>
          </p:cNvPicPr>
          <p:nvPr isPhoto="0" userDrawn="0"/>
        </p:nvPicPr>
        <p:blipFill>
          <a:blip r:embed="rId3"/>
          <a:srcRect l="0" t="2087" r="0" b="1359"/>
          <a:stretch/>
        </p:blipFill>
        <p:spPr bwMode="auto">
          <a:xfrm>
            <a:off x="594082" y="1707317"/>
            <a:ext cx="5459992" cy="682222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4 años" hidden="0"/>
          <p:cNvSpPr>
            <a:spLocks noAdjustHandles="0" noChangeArrowheads="0"/>
          </p:cNvSpPr>
          <p:nvPr isPhoto="0" userDrawn="0"/>
        </p:nvSpPr>
        <p:spPr bwMode="auto">
          <a:xfrm>
            <a:off x="2896908" y="1183307"/>
            <a:ext cx="10741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/>
              <a:t>4 años</a:t>
            </a:r>
            <a:endParaRPr/>
          </a:p>
        </p:txBody>
      </p:sp>
      <p:sp>
        <p:nvSpPr>
          <p:cNvPr id="9" name="8 años" hidden="0"/>
          <p:cNvSpPr>
            <a:spLocks noAdjustHandles="0" noChangeArrowheads="0"/>
          </p:cNvSpPr>
          <p:nvPr isPhoto="0" userDrawn="0"/>
        </p:nvSpPr>
        <p:spPr bwMode="auto">
          <a:xfrm>
            <a:off x="9131413" y="1188466"/>
            <a:ext cx="10741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/>
              <a:t>8 años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clusión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47700" y="304800"/>
            <a:ext cx="11899900" cy="749300"/>
          </a:xfrm>
          <a:prstGeom prst="rect">
            <a:avLst/>
          </a:prstGeom>
        </p:spPr>
        <p:txBody>
          <a:bodyPr/>
          <a:lstStyle>
            <a:lvl1pPr defTabSz="578358">
              <a:defRPr sz="4350" b="1" cap="none" spc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900"/>
              <a:t>Resultados</a:t>
            </a:r>
            <a:endParaRPr sz="3900"/>
          </a:p>
        </p:txBody>
      </p:sp>
      <p:pic>
        <p:nvPicPr>
          <p:cNvPr id="5" name="Imagen 4" hidden="0"/>
          <p:cNvPicPr>
            <a:picLocks noChangeAspect="1"/>
          </p:cNvPicPr>
          <p:nvPr isPhoto="0" userDrawn="0"/>
        </p:nvPicPr>
        <p:blipFill>
          <a:blip r:embed="rId2"/>
          <a:srcRect l="0" t="0" r="17468" b="4429"/>
          <a:stretch/>
        </p:blipFill>
        <p:spPr bwMode="auto">
          <a:xfrm>
            <a:off x="4059537" y="1593273"/>
            <a:ext cx="4526457" cy="7106227"/>
          </a:xfrm>
          <a:prstGeom prst="rect">
            <a:avLst/>
          </a:prstGeom>
        </p:spPr>
      </p:pic>
      <p:pic>
        <p:nvPicPr>
          <p:cNvPr id="6" name="Imagen 5" hidden="0"/>
          <p:cNvPicPr>
            <a:picLocks noChangeAspect="1"/>
          </p:cNvPicPr>
          <p:nvPr isPhoto="0" userDrawn="0"/>
        </p:nvPicPr>
        <p:blipFill>
          <a:blip r:embed="rId3"/>
          <a:srcRect l="2805" t="0" r="18445" b="3474"/>
          <a:stretch/>
        </p:blipFill>
        <p:spPr bwMode="auto">
          <a:xfrm>
            <a:off x="8308828" y="1593274"/>
            <a:ext cx="4439470" cy="7204361"/>
          </a:xfrm>
          <a:prstGeom prst="rect">
            <a:avLst/>
          </a:prstGeom>
        </p:spPr>
      </p:pic>
      <p:pic>
        <p:nvPicPr>
          <p:cNvPr id="7" name="Imagen 2" hidden="0"/>
          <p:cNvPicPr>
            <a:picLocks noChangeAspect="1"/>
          </p:cNvPicPr>
          <p:nvPr isPhoto="0" userDrawn="0"/>
        </p:nvPicPr>
        <p:blipFill>
          <a:blip r:embed="rId4"/>
          <a:srcRect l="0" t="0" r="21817" b="3542"/>
          <a:stretch/>
        </p:blipFill>
        <p:spPr bwMode="auto">
          <a:xfrm>
            <a:off x="1" y="1593274"/>
            <a:ext cx="4244400" cy="7106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clusión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47700" y="304800"/>
            <a:ext cx="11899900" cy="749300"/>
          </a:xfrm>
          <a:prstGeom prst="rect">
            <a:avLst/>
          </a:prstGeom>
        </p:spPr>
        <p:txBody>
          <a:bodyPr/>
          <a:lstStyle>
            <a:lvl1pPr defTabSz="578358">
              <a:defRPr sz="4350" b="1" cap="none" spc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900"/>
              <a:t>Resultados</a:t>
            </a:r>
            <a:endParaRPr sz="3900"/>
          </a:p>
        </p:txBody>
      </p:sp>
      <p:pic>
        <p:nvPicPr>
          <p:cNvPr id="5" name="Imagen 2" hidden="0"/>
          <p:cNvPicPr>
            <a:picLocks noChangeAspect="1"/>
          </p:cNvPicPr>
          <p:nvPr isPhoto="0" userDrawn="0"/>
        </p:nvPicPr>
        <p:blipFill>
          <a:blip r:embed="rId2"/>
          <a:srcRect l="0" t="0" r="0" b="3516"/>
          <a:stretch/>
        </p:blipFill>
        <p:spPr bwMode="auto">
          <a:xfrm>
            <a:off x="0" y="1246909"/>
            <a:ext cx="5242560" cy="7592291"/>
          </a:xfrm>
          <a:prstGeom prst="rect">
            <a:avLst/>
          </a:prstGeom>
        </p:spPr>
      </p:pic>
      <p:pic>
        <p:nvPicPr>
          <p:cNvPr id="6" name="Imagen 6" hidden="0"/>
          <p:cNvPicPr>
            <a:picLocks noChangeAspect="1"/>
          </p:cNvPicPr>
          <p:nvPr isPhoto="0" userDrawn="0"/>
        </p:nvPicPr>
        <p:blipFill>
          <a:blip r:embed="rId3"/>
          <a:srcRect l="0" t="0" r="0" b="3516"/>
          <a:stretch/>
        </p:blipFill>
        <p:spPr bwMode="auto">
          <a:xfrm>
            <a:off x="4130175" y="1246910"/>
            <a:ext cx="5241600" cy="7592290"/>
          </a:xfrm>
          <a:prstGeom prst="rect">
            <a:avLst/>
          </a:prstGeom>
        </p:spPr>
      </p:pic>
      <p:pic>
        <p:nvPicPr>
          <p:cNvPr id="7" name="Imagen 8" hidden="0"/>
          <p:cNvPicPr>
            <a:picLocks noChangeAspect="1"/>
          </p:cNvPicPr>
          <p:nvPr isPhoto="0" userDrawn="0"/>
        </p:nvPicPr>
        <p:blipFill>
          <a:blip r:embed="rId4"/>
          <a:srcRect l="0" t="0" r="16599" b="3516"/>
          <a:stretch/>
        </p:blipFill>
        <p:spPr bwMode="auto">
          <a:xfrm>
            <a:off x="8260349" y="1246910"/>
            <a:ext cx="4371472" cy="7453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270000" y="1343891"/>
            <a:ext cx="10353964" cy="689956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s-ES"/>
              <a:t>Comparación de derivación de patrones por cohortes o para todas las cohortes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eficientes de congruencia de Tuckey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47699" y="304799"/>
            <a:ext cx="11899902" cy="797995"/>
          </a:xfrm>
          <a:prstGeom prst="rect">
            <a:avLst/>
          </a:prstGeom>
        </p:spPr>
        <p:txBody>
          <a:bodyPr/>
          <a:lstStyle>
            <a:lvl1pPr defTabSz="584200">
              <a:defRPr sz="4400" b="1" cap="none" spc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>
              <a:defRPr/>
            </a:pPr>
            <a:r>
              <a:rPr/>
              <a:t>Coeficientes de congruencia de Tuckey</a:t>
            </a:r>
            <a:endParaRPr/>
          </a:p>
        </p:txBody>
      </p:sp>
      <p:pic>
        <p:nvPicPr>
          <p:cNvPr id="5" name="Imagen" descr="Imagen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819427" y="2751359"/>
            <a:ext cx="9952260" cy="381043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oeficiente de asociación entre los patrones dietéticos, mediante la comparación de las matrices de loadings." hidden="0"/>
          <p:cNvSpPr>
            <a:spLocks noAdjustHandles="0" noChangeArrowheads="0"/>
          </p:cNvSpPr>
          <p:nvPr isPhoto="0" userDrawn="0"/>
        </p:nvSpPr>
        <p:spPr bwMode="auto">
          <a:xfrm>
            <a:off x="1084038" y="1807533"/>
            <a:ext cx="10836724" cy="939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defTabSz="457200">
              <a:defRPr b="0">
                <a:solidFill>
                  <a:srgbClr val="5B5854"/>
                </a:solidFill>
                <a:latin typeface="Avenir Medium"/>
                <a:ea typeface="Avenir Medium"/>
                <a:cs typeface="Avenir Medium"/>
              </a:defRPr>
            </a:lvl1pPr>
          </a:lstStyle>
          <a:p>
            <a:pPr>
              <a:defRPr/>
            </a:pPr>
            <a:r>
              <a:rPr/>
              <a:t>Coeficiente de asociación entre los patrones dietéticos, mediante la comparación de las matrices de loadings. </a:t>
            </a:r>
            <a:endParaRPr/>
          </a:p>
        </p:txBody>
      </p:sp>
      <p:sp>
        <p:nvSpPr>
          <p:cNvPr id="7" name="library(psych)…" hidden="0"/>
          <p:cNvSpPr/>
          <p:nvPr isPhoto="0" userDrawn="0"/>
        </p:nvSpPr>
        <p:spPr bwMode="auto">
          <a:xfrm>
            <a:off x="1595083" y="7574500"/>
            <a:ext cx="9814634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/>
              <a:t>library(psych)</a:t>
            </a:r>
            <a:endParaRPr/>
          </a:p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/>
              <a:t>factor.congruence(coef_tot_4,coef_as_4)</a:t>
            </a:r>
            <a:endParaRPr/>
          </a:p>
        </p:txBody>
      </p:sp>
      <p:sp>
        <p:nvSpPr>
          <p:cNvPr id="8" name="CuadroTexto 1" hidden="0"/>
          <p:cNvSpPr>
            <a:spLocks noAdjustHandles="0" noChangeArrowheads="0"/>
          </p:cNvSpPr>
          <p:nvPr isPhoto="0" userDrawn="0"/>
        </p:nvSpPr>
        <p:spPr bwMode="auto">
          <a:xfrm>
            <a:off x="8645236" y="9108929"/>
            <a:ext cx="4359564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defRPr/>
            </a:pPr>
            <a:r>
              <a:rPr lang="es-ES"/>
              <a:t>(García-Cueto, 1994)</a:t>
            </a:r>
            <a:endParaRPr lang="es-ES" sz="2400" b="1" i="0" u="none" strike="noStrike" cap="none" spc="0">
              <a:ln>
                <a:noFill/>
              </a:ln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Grupo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631998" y="706133"/>
          <a:ext cx="11740801" cy="3400399"/>
        </p:xfrm>
        <a:graphic>
          <a:graphicData uri="http://schemas.openxmlformats.org/drawingml/2006/table">
            <a:tbl>
              <a:tblPr firstRow="0" firstCol="0" lastRow="0" lastCol="0" bandRow="1" bandCol="0">
                <a:tableStyleId>{E23E4810-59EC-3AA7-CD79-2D08699BCB86}</a:tableStyleId>
              </a:tblPr>
              <a:tblGrid>
                <a:gridCol w="2643840"/>
                <a:gridCol w="2160423"/>
                <a:gridCol w="2329411"/>
                <a:gridCol w="2346231"/>
                <a:gridCol w="2260896"/>
              </a:tblGrid>
              <a:tr h="489072">
                <a:tc gridSpan="5">
                  <a:txBody>
                    <a:bodyPr/>
                    <a:p>
                      <a:pPr algn="l" defTabSz="914400">
                        <a:defRPr sz="1800"/>
                      </a:pP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Tabla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4: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Coeficiente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de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congruencia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Turkey entre los PCA con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toda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la población y los PCA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estratificado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por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cohortes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de la población de 4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años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. </a:t>
                      </a:r>
                      <a:endParaRPr/>
                    </a:p>
                  </a:txBody>
                  <a:tcPr marL="50800" marR="50800" marT="50800" marB="50800" anchor="ctr">
                    <a:lnB w="12700" algn="ctr">
                      <a:solidFill>
                        <a:srgbClr val="5B5854"/>
                      </a:solidFill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489072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Población general</a:t>
                      </a:r>
                      <a:endParaRPr/>
                    </a:p>
                  </a:txBody>
                  <a:tcPr marL="50800" marR="50800" marT="50800" marB="50800" anchor="ctr">
                    <a:lnT w="12700" algn="ctr">
                      <a:solidFill>
                        <a:srgbClr val="5B5854"/>
                      </a:solidFill>
                    </a:lnT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Cohorte</a:t>
                      </a:r>
                      <a:endParaRPr/>
                    </a:p>
                  </a:txBody>
                  <a:tcPr marL="50800" marR="50800" marT="50800" marB="50800" anchor="ctr">
                    <a:lnT w="12700" algn="ctr">
                      <a:solidFill>
                        <a:srgbClr val="5B5854"/>
                      </a:solidFill>
                    </a:lnT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CP1</a:t>
                      </a:r>
                      <a:endParaRPr/>
                    </a:p>
                  </a:txBody>
                  <a:tcPr marL="50800" marR="50800" marT="50800" marB="50800" anchor="ctr">
                    <a:lnT w="12700" algn="ctr">
                      <a:solidFill>
                        <a:srgbClr val="5B5854"/>
                      </a:solidFill>
                    </a:lnT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CP2</a:t>
                      </a:r>
                      <a:endParaRPr/>
                    </a:p>
                  </a:txBody>
                  <a:tcPr marL="50800" marR="50800" marT="50800" marB="50800" anchor="ctr">
                    <a:lnT w="12700" algn="ctr">
                      <a:solidFill>
                        <a:srgbClr val="5B5854"/>
                      </a:solidFill>
                    </a:lnT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CP3</a:t>
                      </a:r>
                      <a:endParaRPr/>
                    </a:p>
                  </a:txBody>
                  <a:tcPr marL="50800" marR="50800" marT="50800" marB="50800" anchor="ctr">
                    <a:lnT w="12700" algn="ctr">
                      <a:solidFill>
                        <a:srgbClr val="5B5854"/>
                      </a:solidFill>
                    </a:lnT>
                    <a:lnB w="0" algn="ctr"/>
                    <a:solidFill>
                      <a:srgbClr val="929292"/>
                    </a:solidFill>
                  </a:tcPr>
                </a:tc>
              </a:tr>
              <a:tr h="489072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General-Asturias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Asturias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0,92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0,58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0,54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</a:tr>
              <a:tr h="489072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General-Gipuzkoa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Gipuzkoa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0,98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0,92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0,94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</a:tr>
              <a:tr h="489072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General-Sabadell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12700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Sabadell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12700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0,91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12700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0,88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12700" algn="ctr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0,88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12700" algn="ctr">
                      <a:solidFill>
                        <a:srgbClr val="FFFFFF"/>
                      </a:solidFill>
                    </a:lnB>
                  </a:tcPr>
                </a:tc>
              </a:tr>
              <a:tr h="489072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General-Valencia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rgbClr val="FFFFFF"/>
                      </a:solidFill>
                    </a:lnL>
                    <a:lnT w="12700" algn="ctr">
                      <a:solidFill>
                        <a:srgbClr val="FFFFFF"/>
                      </a:solidFill>
                    </a:lnT>
                    <a:lnB w="12700" algn="ctr">
                      <a:solidFill>
                        <a:srgbClr val="FFFFFF"/>
                      </a:solidFill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Valencia</a:t>
                      </a:r>
                      <a:endParaRPr/>
                    </a:p>
                  </a:txBody>
                  <a:tcPr marL="50800" marR="50800" marT="50800" marB="50800" anchor="ctr">
                    <a:lnT w="12700" algn="ctr">
                      <a:solidFill>
                        <a:srgbClr val="FFFFFF"/>
                      </a:solidFill>
                    </a:lnT>
                    <a:lnB w="12700" algn="ctr">
                      <a:solidFill>
                        <a:srgbClr val="FFFFFF"/>
                      </a:solidFill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0,98</a:t>
                      </a:r>
                      <a:endParaRPr/>
                    </a:p>
                  </a:txBody>
                  <a:tcPr marL="50800" marR="50800" marT="50800" marB="50800" anchor="ctr">
                    <a:lnT w="12700" algn="ctr">
                      <a:solidFill>
                        <a:srgbClr val="FFFFFF"/>
                      </a:solidFill>
                    </a:lnT>
                    <a:lnB w="12700" algn="ctr">
                      <a:solidFill>
                        <a:srgbClr val="FFFFFF"/>
                      </a:solidFill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0,52</a:t>
                      </a:r>
                      <a:endParaRPr/>
                    </a:p>
                  </a:txBody>
                  <a:tcPr marL="50800" marR="50800" marT="50800" marB="50800" anchor="ctr">
                    <a:lnT w="12700" algn="ctr">
                      <a:solidFill>
                        <a:srgbClr val="FFFFFF"/>
                      </a:solidFill>
                    </a:lnT>
                    <a:lnB w="12700" algn="ctr">
                      <a:solidFill>
                        <a:srgbClr val="FFFFFF"/>
                      </a:solidFill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0,38</a:t>
                      </a:r>
                      <a:endParaRPr/>
                    </a:p>
                  </a:txBody>
                  <a:tcPr marL="50800" marR="50800" marT="50800" marB="50800" anchor="ctr">
                    <a:lnR w="12700" algn="ctr">
                      <a:solidFill>
                        <a:srgbClr val="FFFFFF"/>
                      </a:solidFill>
                    </a:lnR>
                    <a:lnT w="12700" algn="ctr">
                      <a:solidFill>
                        <a:srgbClr val="FFFFFF"/>
                      </a:solidFill>
                    </a:lnT>
                    <a:lnB w="12700" algn="ctr">
                      <a:solidFill>
                        <a:srgbClr val="FFFFFF"/>
                      </a:solidFill>
                    </a:lnB>
                    <a:solidFill>
                      <a:srgbClr val="D6D5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Grupo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632000" y="5082309"/>
          <a:ext cx="11740800" cy="3475485"/>
        </p:xfrm>
        <a:graphic>
          <a:graphicData uri="http://schemas.openxmlformats.org/drawingml/2006/table">
            <a:tbl>
              <a:tblPr firstRow="0" firstCol="0" lastRow="0" lastCol="0" bandRow="1" bandCol="0">
                <a:tableStyleId>{E23E4810-59EC-3AA7-CD79-2D08699BCB86}</a:tableStyleId>
              </a:tblPr>
              <a:tblGrid>
                <a:gridCol w="2636366"/>
                <a:gridCol w="2178921"/>
                <a:gridCol w="2286206"/>
                <a:gridCol w="2403266"/>
                <a:gridCol w="2236041"/>
              </a:tblGrid>
              <a:tr h="504089">
                <a:tc gridSpan="5">
                  <a:txBody>
                    <a:bodyPr/>
                    <a:p>
                      <a:pPr algn="l" defTabSz="914400">
                        <a:defRPr sz="1800"/>
                      </a:pP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Tabla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5: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Coeficiente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de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congruencia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Turkey entre los PCA con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toda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la población y los PCA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estratificado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por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cohortes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 de la población de 8 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años</a:t>
                      </a:r>
                      <a:r>
                        <a:rPr sz="2800" b="1">
                          <a:latin typeface="Avenir Next"/>
                          <a:ea typeface="Avenir Next"/>
                          <a:cs typeface="Avenir Next"/>
                        </a:rPr>
                        <a:t>. </a:t>
                      </a:r>
                      <a:endParaRPr/>
                    </a:p>
                  </a:txBody>
                  <a:tcPr marL="50800" marR="50800" marT="50800" marB="50800" anchor="ctr">
                    <a:lnB w="0" algn="ctr"/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504089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Población general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Cohorte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CP1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CP2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929292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 b="1">
                          <a:latin typeface="Avenir Next"/>
                          <a:ea typeface="Avenir Next"/>
                          <a:cs typeface="Avenir Next"/>
                        </a:rPr>
                        <a:t>CP3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929292"/>
                    </a:solidFill>
                  </a:tcPr>
                </a:tc>
              </a:tr>
              <a:tr h="504089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General-Asturias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Asturias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0,72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0,32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0,00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</a:tr>
              <a:tr h="504089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General-Gipuzkoa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Gipuzkoa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0,79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0,42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0,29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  <a:solidFill>
                      <a:srgbClr val="D6D5D5"/>
                    </a:solidFill>
                  </a:tcPr>
                </a:tc>
              </a:tr>
              <a:tr h="504089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General-Sabadell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Sabadell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0,74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0,16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0,31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lnB w="0" algn="ctr"/>
                  </a:tcPr>
                </a:tc>
              </a:tr>
              <a:tr h="504089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General-Valencia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Valencia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0,76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0,25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0,03</a:t>
                      </a:r>
                      <a:endParaRPr/>
                    </a:p>
                  </a:txBody>
                  <a:tcPr marL="50800" marR="50800" marT="50800" marB="50800" anchor="ctr">
                    <a:lnT w="0" algn="ctr"/>
                    <a:solidFill>
                      <a:srgbClr val="D6D5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ángulo 1" hidden="0"/>
          <p:cNvSpPr/>
          <p:nvPr isPhoto="0" userDrawn="0"/>
        </p:nvSpPr>
        <p:spPr bwMode="auto">
          <a:xfrm>
            <a:off x="909781" y="2254055"/>
            <a:ext cx="107418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defRPr/>
            </a:pPr>
            <a:r>
              <a:rPr lang="es-ES" sz="3600">
                <a:solidFill>
                  <a:srgbClr val="545454"/>
                </a:solidFill>
                <a:latin typeface="Calibri"/>
                <a:ea typeface="Times New Roman"/>
              </a:rPr>
              <a:t>El paquete de R </a:t>
            </a:r>
            <a:r>
              <a:rPr lang="es-ES" sz="3600">
                <a:solidFill>
                  <a:srgbClr val="545454"/>
                </a:solidFill>
                <a:latin typeface="Calibri"/>
                <a:ea typeface="Times New Roman"/>
              </a:rPr>
              <a:t>FactorMineR</a:t>
            </a:r>
            <a:r>
              <a:rPr lang="es-ES" sz="3600">
                <a:solidFill>
                  <a:srgbClr val="545454"/>
                </a:solidFill>
                <a:latin typeface="Calibri"/>
                <a:ea typeface="Times New Roman"/>
              </a:rPr>
              <a:t> permite derivar convenientemente patrones de dieta en estudios poblacionales para explorar el efecto de la dieta global en la salud de los niños.</a:t>
            </a:r>
            <a:endParaRPr lang="es-ES" sz="3600">
              <a:latin typeface="Calibri"/>
              <a:ea typeface="Calibri"/>
            </a:endParaRPr>
          </a:p>
        </p:txBody>
      </p:sp>
      <p:sp>
        <p:nvSpPr>
          <p:cNvPr id="5" name="CuadroTexto 2" hidden="0"/>
          <p:cNvSpPr>
            <a:spLocks noAdjustHandles="0" noChangeArrowheads="0"/>
          </p:cNvSpPr>
          <p:nvPr isPhoto="0" userDrawn="0"/>
        </p:nvSpPr>
        <p:spPr bwMode="auto">
          <a:xfrm>
            <a:off x="581891" y="770865"/>
            <a:ext cx="6982691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4800" b="1" i="0" u="none" strike="noStrike" cap="none" spc="0">
                <a:ln>
                  <a:noFill/>
                </a:ln>
                <a:solidFill>
                  <a:srgbClr val="0070C0"/>
                </a:solidFill>
                <a:latin typeface="Helvetica Neue"/>
                <a:ea typeface="Helvetica Neue"/>
                <a:cs typeface="Helvetica Neue"/>
              </a:rPr>
              <a:t>Conclusión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R hispanos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3228104" y="7213457"/>
            <a:ext cx="6548587" cy="2166071"/>
          </a:xfrm>
          <a:prstGeom prst="rect">
            <a:avLst/>
          </a:prstGeom>
          <a:noFill/>
        </p:spPr>
      </p:pic>
      <p:pic>
        <p:nvPicPr>
          <p:cNvPr id="5" name="Imagen 6" hidden="0"/>
          <p:cNvPicPr>
            <a:picLocks noChangeAspect="1"/>
          </p:cNvPicPr>
          <p:nvPr isPhoto="0" userDrawn="0"/>
        </p:nvPicPr>
        <p:blipFill>
          <a:blip r:embed="rId3"/>
          <a:srcRect l="58381" t="14394" r="4013" b="37312"/>
          <a:stretch/>
        </p:blipFill>
        <p:spPr bwMode="auto">
          <a:xfrm>
            <a:off x="3433615" y="734091"/>
            <a:ext cx="6137567" cy="4433654"/>
          </a:xfrm>
          <a:prstGeom prst="rect">
            <a:avLst/>
          </a:prstGeom>
        </p:spPr>
      </p:pic>
      <p:sp>
        <p:nvSpPr>
          <p:cNvPr id="6" name="CuadroTexto 7" hidden="0"/>
          <p:cNvSpPr>
            <a:spLocks noAdjustHandles="0" noChangeArrowheads="0"/>
          </p:cNvSpPr>
          <p:nvPr isPhoto="0" userDrawn="0"/>
        </p:nvSpPr>
        <p:spPr bwMode="auto">
          <a:xfrm>
            <a:off x="2119744" y="5849520"/>
            <a:ext cx="9878291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Más información: Alejandro Martínez-Moya (a.moya93@gmail.com) y Eva Mª Navarrete-Muñoz (enavarrete@umh.es)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royecto" hidden="0"/>
          <p:cNvSpPr>
            <a:spLocks noAdjustHandles="0" noChangeArrowheads="0"/>
          </p:cNvSpPr>
          <p:nvPr isPhoto="0" userDrawn="0"/>
        </p:nvSpPr>
        <p:spPr bwMode="auto">
          <a:xfrm>
            <a:off x="647699" y="304800"/>
            <a:ext cx="11899902" cy="7711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44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/>
              <a:t>Proyecto </a:t>
            </a:r>
            <a:r>
              <a:rPr/>
              <a:t>Infancia</a:t>
            </a:r>
            <a:r>
              <a:rPr/>
              <a:t> y Medio </a:t>
            </a:r>
            <a:r>
              <a:rPr/>
              <a:t>Ambiente</a:t>
            </a:r>
            <a:r>
              <a:rPr/>
              <a:t> (INMA)</a:t>
            </a:r>
            <a:endParaRPr/>
          </a:p>
        </p:txBody>
      </p:sp>
      <p:sp>
        <p:nvSpPr>
          <p:cNvPr id="5" name="Investigar el papel de los contaminantes ambientales más importantes en el aire, agua y en la dieta." hidden="0"/>
          <p:cNvSpPr>
            <a:spLocks noAdjustHandles="0" noChangeArrowheads="0"/>
          </p:cNvSpPr>
          <p:nvPr isPhoto="0" userDrawn="0"/>
        </p:nvSpPr>
        <p:spPr bwMode="auto">
          <a:xfrm>
            <a:off x="707190" y="2979737"/>
            <a:ext cx="5041558" cy="2273301"/>
          </a:xfrm>
          <a:prstGeom prst="rect">
            <a:avLst/>
          </a:prstGeom>
          <a:ln w="12700">
            <a:solidFill>
              <a:srgbClr val="92D050"/>
            </a:solidFill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800" b="0" i="1">
                <a:solidFill>
                  <a:srgbClr val="555555"/>
                </a:solidFill>
                <a:latin typeface="Helvetica"/>
                <a:ea typeface="Helvetica"/>
                <a:cs typeface="Helvetica"/>
              </a:defRPr>
            </a:pPr>
            <a:r>
              <a:rPr/>
              <a:t>Objetivo de este proyecto: </a:t>
            </a:r>
            <a:r>
              <a:rPr i="0"/>
              <a:t>Investigar el papel de los contaminantes ambientales más importantes en el aire, agua y en la dieta.</a:t>
            </a:r>
            <a:endParaRPr/>
          </a:p>
        </p:txBody>
      </p:sp>
      <p:grpSp>
        <p:nvGrpSpPr>
          <p:cNvPr id="6" name="Grupo" hidden="0"/>
          <p:cNvGrpSpPr/>
          <p:nvPr isPhoto="0" userDrawn="0"/>
        </p:nvGrpSpPr>
        <p:grpSpPr bwMode="auto">
          <a:xfrm>
            <a:off x="6299398" y="1892300"/>
            <a:ext cx="6613327" cy="4448176"/>
            <a:chOff x="0" y="0"/>
            <a:chExt cx="6613325" cy="4448174"/>
          </a:xfrm>
        </p:grpSpPr>
        <p:pic>
          <p:nvPicPr>
            <p:cNvPr id="7" name="Imagen 1" descr="Imagen 1" hidden="0"/>
            <p:cNvPicPr>
              <a:picLocks noChangeAspect="1"/>
            </p:cNvPicPr>
            <p:nvPr isPhoto="0" userDrawn="0"/>
          </p:nvPicPr>
          <p:blipFill>
            <a:blip r:embed="rId2"/>
            <a:stretch/>
          </p:blipFill>
          <p:spPr bwMode="auto">
            <a:xfrm>
              <a:off x="0" y="47623"/>
              <a:ext cx="6613326" cy="4400551"/>
            </a:xfrm>
            <a:prstGeom prst="rect">
              <a:avLst/>
            </a:prstGeom>
            <a:ln w="12700" cap="flat">
              <a:noFill/>
              <a:miter lim="400000"/>
            </a:ln>
          </p:spPr>
        </p:pic>
        <p:sp>
          <p:nvSpPr>
            <p:cNvPr id="8" name="Rectángulo 2" hidden="0"/>
            <p:cNvSpPr/>
            <p:nvPr isPhoto="0" userDrawn="0"/>
          </p:nvSpPr>
          <p:spPr bwMode="auto">
            <a:xfrm>
              <a:off x="1419026" y="0"/>
              <a:ext cx="1200151" cy="728663"/>
            </a:xfrm>
            <a:prstGeom prst="rect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400000"/>
            </a:ln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p:txBody>
        </p:sp>
        <p:sp>
          <p:nvSpPr>
            <p:cNvPr id="9" name="Rectángulo 17" hidden="0"/>
            <p:cNvSpPr/>
            <p:nvPr isPhoto="0" userDrawn="0"/>
          </p:nvSpPr>
          <p:spPr bwMode="auto">
            <a:xfrm>
              <a:off x="2829519" y="0"/>
              <a:ext cx="1200151" cy="728663"/>
            </a:xfrm>
            <a:prstGeom prst="rect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400000"/>
            </a:ln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p:txBody>
        </p:sp>
        <p:sp>
          <p:nvSpPr>
            <p:cNvPr id="10" name="Rectángulo 18" hidden="0"/>
            <p:cNvSpPr/>
            <p:nvPr isPhoto="0" userDrawn="0"/>
          </p:nvSpPr>
          <p:spPr bwMode="auto">
            <a:xfrm>
              <a:off x="4467819" y="852488"/>
              <a:ext cx="1200151" cy="728663"/>
            </a:xfrm>
            <a:prstGeom prst="rect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400000"/>
            </a:ln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p:txBody>
        </p:sp>
        <p:sp>
          <p:nvSpPr>
            <p:cNvPr id="11" name="Rectángulo 19" hidden="0"/>
            <p:cNvSpPr/>
            <p:nvPr isPhoto="0" userDrawn="0"/>
          </p:nvSpPr>
          <p:spPr bwMode="auto">
            <a:xfrm>
              <a:off x="3429593" y="2069307"/>
              <a:ext cx="1200151" cy="728663"/>
            </a:xfrm>
            <a:prstGeom prst="rect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400000"/>
            </a:ln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p:txBody>
        </p:sp>
      </p:grpSp>
      <p:sp>
        <p:nvSpPr>
          <p:cNvPr id="12" name="Estudio de cohortes prospectivo de base poblacional con niños recogidos a los 4 años (n=1914) y a los 8 años (n=1768)." hidden="0"/>
          <p:cNvSpPr>
            <a:spLocks noAdjustHandles="0" noChangeArrowheads="0"/>
          </p:cNvSpPr>
          <p:nvPr isPhoto="0" userDrawn="0"/>
        </p:nvSpPr>
        <p:spPr bwMode="auto">
          <a:xfrm>
            <a:off x="661621" y="7129545"/>
            <a:ext cx="11681558" cy="82781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R="331470" algn="just" defTabSz="449580">
              <a:defRPr sz="2500" b="0"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/>
              <a:t>Estudio</a:t>
            </a:r>
            <a:r>
              <a:rPr/>
              <a:t> de </a:t>
            </a:r>
            <a:r>
              <a:rPr/>
              <a:t>cohortes</a:t>
            </a:r>
            <a:r>
              <a:rPr/>
              <a:t> </a:t>
            </a:r>
            <a:r>
              <a:rPr/>
              <a:t>prospectivo</a:t>
            </a:r>
            <a:r>
              <a:rPr/>
              <a:t> de base </a:t>
            </a:r>
            <a:r>
              <a:rPr/>
              <a:t>poblacional</a:t>
            </a:r>
            <a:r>
              <a:rPr/>
              <a:t> con </a:t>
            </a:r>
            <a:r>
              <a:rPr/>
              <a:t>niños</a:t>
            </a:r>
            <a:r>
              <a:rPr/>
              <a:t> </a:t>
            </a:r>
            <a:r>
              <a:rPr/>
              <a:t>recogidos</a:t>
            </a:r>
            <a:r>
              <a:rPr/>
              <a:t> a </a:t>
            </a:r>
            <a:r>
              <a:rPr/>
              <a:t>los</a:t>
            </a:r>
            <a:r>
              <a:rPr/>
              <a:t> 4 </a:t>
            </a:r>
            <a:r>
              <a:rPr/>
              <a:t>años</a:t>
            </a:r>
            <a:r>
              <a:rPr/>
              <a:t> (n=1914) y a </a:t>
            </a:r>
            <a:r>
              <a:rPr/>
              <a:t>los</a:t>
            </a:r>
            <a:r>
              <a:rPr/>
              <a:t> 8 </a:t>
            </a:r>
            <a:r>
              <a:rPr/>
              <a:t>años</a:t>
            </a:r>
            <a:r>
              <a:rPr/>
              <a:t> (n=1768).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ariables de estudio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360218" y="255324"/>
            <a:ext cx="12193319" cy="1393365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600"/>
              <a:t>Información dietética: Cuestionario de frecuencia de alimentos validados</a:t>
            </a:r>
            <a:endParaRPr sz="3600"/>
          </a:p>
        </p:txBody>
      </p:sp>
      <p:graphicFrame>
        <p:nvGraphicFramePr>
          <p:cNvPr id="5" name="Tabla 2" hidden="0"/>
          <p:cNvGraphicFramePr>
            <a:graphicFrameLocks xmlns:a="http://schemas.openxmlformats.org/drawingml/2006/main" noGrp="1"/>
          </p:cNvGraphicFramePr>
          <p:nvPr isPhoto="0" userDrawn="0"/>
        </p:nvGraphicFramePr>
        <p:xfrm>
          <a:off x="1109082" y="8196241"/>
          <a:ext cx="10786635" cy="1405176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{683BA14C-A394-D8DC-F221-FADC99D11262}</a:tableStyleId>
              </a:tblPr>
              <a:tblGrid>
                <a:gridCol w="2224426"/>
                <a:gridCol w="3643745"/>
                <a:gridCol w="4918464"/>
              </a:tblGrid>
              <a:tr h="469979">
                <a:tc>
                  <a:txBody>
                    <a:bodyPr/>
                    <a:p>
                      <a:pPr>
                        <a:defRPr/>
                      </a:pPr>
                      <a:endParaRPr lang="es-E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s-ES" sz="2400"/>
                        <a:t>Items</a:t>
                      </a:r>
                      <a:r>
                        <a:rPr lang="es-ES" sz="2400"/>
                        <a:t> cuestionario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s-ES" sz="2400"/>
                        <a:t>Doi</a:t>
                      </a:r>
                      <a:r>
                        <a:rPr lang="es-ES" sz="2400"/>
                        <a:t> del estudio de validación</a:t>
                      </a:r>
                      <a:endParaRPr/>
                    </a:p>
                  </a:txBody>
                  <a:tcPr/>
                </a:tc>
              </a:tr>
              <a:tr h="471567">
                <a:tc>
                  <a:txBody>
                    <a:bodyPr/>
                    <a:p>
                      <a:pPr>
                        <a:defRPr/>
                      </a:pPr>
                      <a:r>
                        <a:rPr lang="es-ES" sz="2400"/>
                        <a:t>4 años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s-ES" sz="2400"/>
                        <a:t>105 ítems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s-ES" sz="2400"/>
                        <a:t>10.1371/journal.pone.0167338</a:t>
                      </a:r>
                      <a:endParaRPr/>
                    </a:p>
                  </a:txBody>
                  <a:tcPr/>
                </a:tc>
              </a:tr>
              <a:tr h="469979">
                <a:tc>
                  <a:txBody>
                    <a:bodyPr/>
                    <a:p>
                      <a:pPr>
                        <a:defRPr/>
                      </a:pPr>
                      <a:r>
                        <a:rPr lang="es-ES" sz="2400"/>
                        <a:t>8 años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s-ES" sz="2400"/>
                        <a:t>46 ítems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s-ES" sz="2400"/>
                        <a:t>10.3390/nu11040933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agen 3" hidden="0"/>
          <p:cNvPicPr>
            <a:picLocks noChangeAspect="1"/>
          </p:cNvPicPr>
          <p:nvPr isPhoto="0" userDrawn="0"/>
        </p:nvPicPr>
        <p:blipFill>
          <a:blip r:embed="rId2"/>
          <a:srcRect l="0" t="506" r="0" b="4828"/>
          <a:stretch/>
        </p:blipFill>
        <p:spPr bwMode="auto">
          <a:xfrm>
            <a:off x="2133600" y="1884218"/>
            <a:ext cx="9136201" cy="5777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royecto" hidden="0"/>
          <p:cNvSpPr>
            <a:spLocks noAdjustHandles="0" noChangeArrowheads="0"/>
          </p:cNvSpPr>
          <p:nvPr isPhoto="0" userDrawn="0"/>
        </p:nvSpPr>
        <p:spPr bwMode="auto">
          <a:xfrm>
            <a:off x="647699" y="300545"/>
            <a:ext cx="11899902" cy="779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44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s-ES"/>
              <a:t>Tipos de patrones </a:t>
            </a:r>
            <a:endParaRPr/>
          </a:p>
        </p:txBody>
      </p:sp>
      <p:sp>
        <p:nvSpPr>
          <p:cNvPr id="5" name="Rectángulo 5" hidden="0"/>
          <p:cNvSpPr/>
          <p:nvPr isPhoto="0" userDrawn="0"/>
        </p:nvSpPr>
        <p:spPr bwMode="auto">
          <a:xfrm>
            <a:off x="1228549" y="1782753"/>
            <a:ext cx="1257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/>
              <a:t>A priori</a:t>
            </a:r>
            <a:endParaRPr/>
          </a:p>
        </p:txBody>
      </p:sp>
      <p:sp>
        <p:nvSpPr>
          <p:cNvPr id="6" name="Rectángulo 6" hidden="0"/>
          <p:cNvSpPr/>
          <p:nvPr isPhoto="0" userDrawn="0"/>
        </p:nvSpPr>
        <p:spPr bwMode="auto">
          <a:xfrm>
            <a:off x="1283507" y="5208585"/>
            <a:ext cx="189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/>
              <a:t>A posteriori</a:t>
            </a:r>
            <a:endParaRPr/>
          </a:p>
        </p:txBody>
      </p:sp>
      <p:sp>
        <p:nvSpPr>
          <p:cNvPr id="7" name="Rectángulo 7" hidden="0"/>
          <p:cNvSpPr/>
          <p:nvPr isPhoto="0" userDrawn="0"/>
        </p:nvSpPr>
        <p:spPr bwMode="auto">
          <a:xfrm>
            <a:off x="3605075" y="5254751"/>
            <a:ext cx="8815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s-ES" b="0"/>
              <a:t>Técnicas estadísticas de análisis </a:t>
            </a:r>
            <a:r>
              <a:rPr lang="es-ES" b="0"/>
              <a:t>multivariante</a:t>
            </a:r>
            <a:r>
              <a:rPr lang="es-ES" b="0"/>
              <a:t> de agrupación de variables (PCA, AF, </a:t>
            </a:r>
            <a:r>
              <a:rPr lang="es-ES" b="0"/>
              <a:t>Cluster</a:t>
            </a:r>
            <a:r>
              <a:rPr lang="es-ES" b="0"/>
              <a:t>,..)</a:t>
            </a:r>
            <a:endParaRPr/>
          </a:p>
        </p:txBody>
      </p:sp>
      <p:sp>
        <p:nvSpPr>
          <p:cNvPr id="8" name="Rectángulo 8" hidden="0"/>
          <p:cNvSpPr/>
          <p:nvPr isPhoto="0" userDrawn="0"/>
        </p:nvSpPr>
        <p:spPr bwMode="auto">
          <a:xfrm>
            <a:off x="3279795" y="1855067"/>
            <a:ext cx="6067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s-ES" b="0"/>
              <a:t>Indicadores de Dieta (</a:t>
            </a:r>
            <a:r>
              <a:rPr lang="es-ES" b="0"/>
              <a:t>rMED</a:t>
            </a:r>
            <a:r>
              <a:rPr lang="es-ES" b="0"/>
              <a:t>, </a:t>
            </a:r>
            <a:r>
              <a:rPr lang="es-ES" b="0"/>
              <a:t>Ahei</a:t>
            </a:r>
            <a:r>
              <a:rPr lang="es-ES" b="0"/>
              <a:t>, MDS,…)</a:t>
            </a:r>
            <a:endParaRPr/>
          </a:p>
        </p:txBody>
      </p:sp>
      <p:sp>
        <p:nvSpPr>
          <p:cNvPr id="9" name="CuadroTexto 10" hidden="0"/>
          <p:cNvSpPr>
            <a:spLocks noAdjustHandles="0" noChangeArrowheads="0"/>
          </p:cNvSpPr>
          <p:nvPr isPhoto="0" userDrawn="0"/>
        </p:nvSpPr>
        <p:spPr bwMode="auto">
          <a:xfrm>
            <a:off x="3605075" y="2672491"/>
            <a:ext cx="7325723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Sistema de puntuaciones para algunos alimentos</a:t>
            </a:r>
            <a:endParaRPr/>
          </a:p>
        </p:txBody>
      </p:sp>
      <p:sp>
        <p:nvSpPr>
          <p:cNvPr id="10" name="CuadroTexto 12" hidden="0"/>
          <p:cNvSpPr>
            <a:spLocks noAdjustHandles="0" noChangeArrowheads="0"/>
          </p:cNvSpPr>
          <p:nvPr isPhoto="0" userDrawn="0"/>
        </p:nvSpPr>
        <p:spPr bwMode="auto">
          <a:xfrm>
            <a:off x="3586410" y="6491237"/>
            <a:ext cx="4106894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Clasificación de individuos</a:t>
            </a:r>
            <a:endParaRPr/>
          </a:p>
        </p:txBody>
      </p:sp>
      <p:sp>
        <p:nvSpPr>
          <p:cNvPr id="11" name="CuadroTexto 13" hidden="0"/>
          <p:cNvSpPr>
            <a:spLocks noAdjustHandles="0" noChangeArrowheads="0"/>
          </p:cNvSpPr>
          <p:nvPr isPhoto="0" userDrawn="0"/>
        </p:nvSpPr>
        <p:spPr bwMode="auto">
          <a:xfrm>
            <a:off x="3586410" y="7103774"/>
            <a:ext cx="7344388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Creación de los patrones con la involucración de todos los alimentos de una dieta completa.</a:t>
            </a:r>
            <a:endParaRPr/>
          </a:p>
        </p:txBody>
      </p:sp>
      <p:sp>
        <p:nvSpPr>
          <p:cNvPr id="12" name="CuadroTexto 15" hidden="0"/>
          <p:cNvSpPr>
            <a:spLocks noAdjustHandles="0" noChangeArrowheads="0"/>
          </p:cNvSpPr>
          <p:nvPr isPhoto="0" userDrawn="0"/>
        </p:nvSpPr>
        <p:spPr bwMode="auto">
          <a:xfrm>
            <a:off x="2789018" y="3490540"/>
            <a:ext cx="2377254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Ejemplo: </a:t>
            </a:r>
            <a:r>
              <a:rPr lang="es-ES" sz="2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rMED</a:t>
            </a:r>
            <a:r>
              <a:rPr lang="es-ES" sz="24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</a:t>
            </a:r>
            <a:endParaRPr/>
          </a:p>
        </p:txBody>
      </p:sp>
      <p:sp>
        <p:nvSpPr>
          <p:cNvPr id="13" name="CuadroTexto 16" hidden="0"/>
          <p:cNvSpPr>
            <a:spLocks noAdjustHandles="0" noChangeArrowheads="0"/>
          </p:cNvSpPr>
          <p:nvPr isPhoto="0" userDrawn="0"/>
        </p:nvSpPr>
        <p:spPr bwMode="auto">
          <a:xfrm>
            <a:off x="5502325" y="3456579"/>
            <a:ext cx="1928413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Puntu</a:t>
            </a:r>
            <a:r>
              <a:rPr lang="es-ES" b="0"/>
              <a:t>ación</a:t>
            </a:r>
            <a:r>
              <a:rPr lang="es-ES"/>
              <a:t> +</a:t>
            </a:r>
            <a:endParaRPr lang="es-ES" sz="2400" b="1" i="0" u="none" strike="noStrike" cap="none" spc="0">
              <a:ln>
                <a:noFill/>
              </a:ln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4" name="CuadroTexto 17" hidden="0"/>
          <p:cNvSpPr>
            <a:spLocks noAdjustHandles="0" noChangeArrowheads="0"/>
          </p:cNvSpPr>
          <p:nvPr isPhoto="0" userDrawn="0"/>
        </p:nvSpPr>
        <p:spPr bwMode="auto">
          <a:xfrm>
            <a:off x="7694659" y="3456579"/>
            <a:ext cx="434734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Frutas, verduras, legumbres,…</a:t>
            </a:r>
            <a:endParaRPr/>
          </a:p>
        </p:txBody>
      </p:sp>
      <p:sp>
        <p:nvSpPr>
          <p:cNvPr id="15" name="CuadroTexto 18" hidden="0"/>
          <p:cNvSpPr>
            <a:spLocks noAdjustHandles="0" noChangeArrowheads="0"/>
          </p:cNvSpPr>
          <p:nvPr isPhoto="0" userDrawn="0"/>
        </p:nvSpPr>
        <p:spPr bwMode="auto">
          <a:xfrm>
            <a:off x="5531981" y="4098030"/>
            <a:ext cx="186910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Puntu</a:t>
            </a:r>
            <a:r>
              <a:rPr lang="es-ES" b="0"/>
              <a:t>ación</a:t>
            </a:r>
            <a:r>
              <a:rPr lang="es-ES"/>
              <a:t> -</a:t>
            </a:r>
            <a:endParaRPr lang="es-ES" sz="2400" b="1" i="0" u="none" strike="noStrike" cap="none" spc="0">
              <a:ln>
                <a:noFill/>
              </a:ln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6" name="CuadroTexto 19" hidden="0"/>
          <p:cNvSpPr>
            <a:spLocks noAdjustHandles="0" noChangeArrowheads="0"/>
          </p:cNvSpPr>
          <p:nvPr isPhoto="0" userDrawn="0"/>
        </p:nvSpPr>
        <p:spPr bwMode="auto">
          <a:xfrm>
            <a:off x="7694659" y="4014213"/>
            <a:ext cx="407323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b="0"/>
              <a:t>Alcohol,carne</a:t>
            </a:r>
            <a:r>
              <a:rPr lang="es-ES" b="0"/>
              <a:t> procesadas,…</a:t>
            </a:r>
            <a:endParaRPr lang="es-ES" sz="2400" b="0" i="0" u="none" strike="noStrike" cap="none" spc="0">
              <a:ln>
                <a:noFill/>
              </a:ln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ítulo 3" hidden="0"/>
          <p:cNvSpPr>
            <a:spLocks noGrp="1"/>
          </p:cNvSpPr>
          <p:nvPr isPhoto="0" userDrawn="0">
            <p:ph type="title" hasCustomPrompt="0"/>
          </p:nvPr>
        </p:nvSpPr>
        <p:spPr bwMode="auto"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s-ES"/>
              <a:t>Pasos para derivar los patrones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Tabla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779068" y="1538088"/>
          <a:ext cx="4966047" cy="5942702"/>
        </p:xfrm>
        <a:graphic>
          <a:graphicData uri="http://schemas.openxmlformats.org/drawingml/2006/table">
            <a:tbl>
              <a:tblPr firstRow="0" firstCol="1" lastRow="0" lastCol="0" bandRow="1" bandCol="0">
                <a:tableStyleId>{E23E4810-59EC-3AA7-CD79-2D08699BCB86}</a:tableStyleId>
              </a:tblPr>
              <a:tblGrid>
                <a:gridCol w="2616911"/>
                <a:gridCol w="2349135"/>
              </a:tblGrid>
              <a:tr h="505843">
                <a:tc gridSpan="2"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venir Next Demi Bold"/>
                          <a:ea typeface="Avenir Next Demi Bold"/>
                          <a:cs typeface="Avenir Next Demi Bold"/>
                        </a:rPr>
                        <a:t>Tabla 1: Descripción de la agrupación de los ítems del cuestionario de 46 ítem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12700" algn="ctr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505843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Agrupaciones</a:t>
                      </a:r>
                      <a:endParaRPr sz="1500">
                        <a:solidFill>
                          <a:srgbClr val="5B5854"/>
                        </a:solidFill>
                        <a:latin typeface="Avenir Next Demi Bold"/>
                        <a:ea typeface="Avenir Next Demi Bold"/>
                        <a:cs typeface="Avenir Next Demi Bold"/>
                      </a:endParaRPr>
                    </a:p>
                  </a:txBody>
                  <a:tcPr marL="50800" marR="50800" marT="50800" marB="50800" anchor="ctr">
                    <a:lnL w="0" algn="ctr"/>
                    <a:lnR w="0" algn="ctr"/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chemeClr val="tx1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CFA </a:t>
                      </a:r>
                      <a:endParaRPr/>
                    </a:p>
                  </a:txBody>
                  <a:tcPr marL="50800" marR="50800" marT="50800" marB="50800" anchor="ctr">
                    <a:lnL w="0" algn="ctr">
                      <a:round/>
                    </a:lnL>
                    <a:lnR w="0" algn="ctr"/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</a:tr>
              <a:tr h="520659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Lácteos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 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enteros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 y 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derivados</a:t>
                      </a:r>
                      <a:endParaRPr sz="1500">
                        <a:solidFill>
                          <a:srgbClr val="5B5854"/>
                        </a:solidFill>
                        <a:latin typeface="Avenir Next Demi Bold"/>
                        <a:ea typeface="Avenir Next Demi Bold"/>
                        <a:cs typeface="Avenir Next Demi Bold"/>
                      </a:endParaRPr>
                    </a:p>
                  </a:txBody>
                  <a:tcPr marL="50800" marR="50800" marT="50800" marB="50800" anchor="ctr">
                    <a:lnL w="0" algn="ctr"/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  <a:round/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1,4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chemeClr val="tx1"/>
                      </a:solidFill>
                    </a:lnL>
                    <a:lnR w="0" algn="ctr"/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rgbClr val="000000"/>
                      </a:solidFill>
                    </a:lnB>
                    <a:solidFill>
                      <a:srgbClr val="CCECFF"/>
                    </a:solidFill>
                  </a:tcPr>
                </a:tc>
              </a:tr>
              <a:tr h="454256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Lácteos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 semi y 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derivados</a:t>
                      </a:r>
                      <a:endParaRPr sz="1500">
                        <a:solidFill>
                          <a:srgbClr val="5B5854"/>
                        </a:solidFill>
                        <a:latin typeface="Avenir Next Demi Bold"/>
                        <a:ea typeface="Avenir Next Demi Bold"/>
                        <a:cs typeface="Avenir Next Demi Bold"/>
                      </a:endParaRPr>
                    </a:p>
                  </a:txBody>
                  <a:tcPr marL="50800" marR="50800" marT="50800" marB="50800" anchor="ctr">
                    <a:lnL w="0" algn="ctr"/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2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chemeClr val="tx1"/>
                      </a:solidFill>
                    </a:lnL>
                    <a:lnR w="0" algn="ctr"/>
                    <a:lnT w="12700" algn="ctr">
                      <a:solidFill>
                        <a:srgbClr val="000000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7592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Postres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 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Lácteos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 y 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derivados</a:t>
                      </a:r>
                      <a:endParaRPr sz="1500">
                        <a:solidFill>
                          <a:srgbClr val="5B5854"/>
                        </a:solidFill>
                        <a:latin typeface="Avenir Next Demi Bold"/>
                        <a:ea typeface="Avenir Next Demi Bold"/>
                        <a:cs typeface="Avenir Next Demi Bold"/>
                      </a:endParaRPr>
                    </a:p>
                  </a:txBody>
                  <a:tcPr marL="50800" marR="50800" marT="50800" marB="50800" anchor="ctr">
                    <a:lnL w="0" algn="ctr"/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  <a:round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3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chemeClr val="tx1"/>
                      </a:solidFill>
                      <a:round/>
                    </a:lnL>
                    <a:lnR w="0" algn="ctr"/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</a:tr>
              <a:tr h="557592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Huevo</a:t>
                      </a:r>
                      <a:endParaRPr sz="1500">
                        <a:solidFill>
                          <a:srgbClr val="5B5854"/>
                        </a:solidFill>
                        <a:latin typeface="Avenir Next Demi Bold"/>
                        <a:ea typeface="Avenir Next Demi Bold"/>
                        <a:cs typeface="Avenir Next Demi Bold"/>
                      </a:endParaRPr>
                    </a:p>
                  </a:txBody>
                  <a:tcPr marL="50800" marR="50800" marT="50800" marB="50800" anchor="ctr">
                    <a:lnL w="0" algn="ctr"/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5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chemeClr val="tx1"/>
                      </a:solidFill>
                    </a:lnL>
                    <a:lnR w="0" algn="ctr"/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7592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Pollo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6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chemeClr val="tx1"/>
                      </a:solidFill>
                    </a:lnL>
                    <a:lnR w="0" algn="ctr"/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</a:tr>
              <a:tr h="557592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Carnes 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rojas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 y 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procesadas</a:t>
                      </a:r>
                      <a:endParaRPr sz="1500">
                        <a:solidFill>
                          <a:srgbClr val="5B5854"/>
                        </a:solidFill>
                        <a:latin typeface="Avenir Next Demi Bold"/>
                        <a:ea typeface="Avenir Next Demi Bold"/>
                        <a:cs typeface="Avenir Next Demi Bold"/>
                      </a:endParaRPr>
                    </a:p>
                  </a:txBody>
                  <a:tcPr marL="50800" marR="50800" marT="50800" marB="50800" anchor="ctr">
                    <a:lnL w="0" algn="ctr"/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7,8,9,10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chemeClr val="tx1"/>
                      </a:solidFill>
                    </a:lnL>
                    <a:lnR w="0" algn="ctr"/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7592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Pescado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 y </a:t>
                      </a: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Marisco</a:t>
                      </a:r>
                      <a:endParaRPr sz="1500">
                        <a:solidFill>
                          <a:srgbClr val="5B5854"/>
                        </a:solidFill>
                        <a:latin typeface="Avenir Next Demi Bold"/>
                        <a:ea typeface="Avenir Next Demi Bold"/>
                        <a:cs typeface="Avenir Next Demi Bold"/>
                      </a:endParaRPr>
                    </a:p>
                  </a:txBody>
                  <a:tcPr marL="50800" marR="50800" marT="50800" marB="50800" anchor="ctr">
                    <a:lnL w="0" algn="ctr"/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  <a:round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11,12,13,14,15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chemeClr val="tx1"/>
                      </a:solidFill>
                    </a:lnL>
                    <a:lnR w="0" algn="ctr">
                      <a:round/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</a:tr>
              <a:tr h="557592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Verduras</a:t>
                      </a:r>
                      <a:endParaRPr sz="1500">
                        <a:solidFill>
                          <a:srgbClr val="5B5854"/>
                        </a:solidFill>
                        <a:latin typeface="Avenir Next Demi Bold"/>
                        <a:ea typeface="Avenir Next Demi Bold"/>
                        <a:cs typeface="Avenir Next Demi Bold"/>
                      </a:endParaRPr>
                    </a:p>
                  </a:txBody>
                  <a:tcPr marL="50800" marR="50800" marT="50800" marB="50800" anchor="ctr">
                    <a:lnL w="0" algn="ctr"/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17,18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chemeClr val="tx1"/>
                      </a:solidFill>
                    </a:lnL>
                    <a:lnR w="0" algn="ctr"/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7592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Legumbres</a:t>
                      </a:r>
                      <a:endParaRPr sz="1500">
                        <a:solidFill>
                          <a:srgbClr val="5B5854"/>
                        </a:solidFill>
                        <a:latin typeface="Avenir Next Demi Bold"/>
                        <a:ea typeface="Avenir Next Demi Bold"/>
                        <a:cs typeface="Avenir Next Demi Bold"/>
                      </a:endParaRPr>
                    </a:p>
                  </a:txBody>
                  <a:tcPr marL="50800" marR="50800" marT="50800" marB="50800" anchor="ctr">
                    <a:lnL w="0" algn="ctr">
                      <a:bevel/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0" algn="ctr"/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19</a:t>
                      </a:r>
                      <a:endParaRPr/>
                    </a:p>
                  </a:txBody>
                  <a:tcPr marL="50800" marR="50800" marT="50800" marB="50800" anchor="ctr">
                    <a:lnL w="12700" algn="ctr">
                      <a:solidFill>
                        <a:schemeClr val="tx1"/>
                      </a:solidFill>
                    </a:lnL>
                    <a:lnR w="0" algn="ctr"/>
                    <a:lnT w="12700" algn="ctr">
                      <a:solidFill>
                        <a:srgbClr val="5B5854"/>
                      </a:solidFill>
                    </a:lnT>
                    <a:lnB w="0" algn="ctr"/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a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7099300" y="1538088"/>
          <a:ext cx="4966046" cy="5936479"/>
        </p:xfrm>
        <a:graphic>
          <a:graphicData uri="http://schemas.openxmlformats.org/drawingml/2006/table">
            <a:tbl>
              <a:tblPr firstRow="0" firstCol="0" lastRow="0" lastCol="0" bandRow="1" bandCol="0">
                <a:tableStyleId>{E23E4810-59EC-3AA7-CD79-2D08699BCB86}</a:tableStyleId>
              </a:tblPr>
              <a:tblGrid>
                <a:gridCol w="2677070"/>
                <a:gridCol w="2288976"/>
              </a:tblGrid>
              <a:tr h="535431">
                <a:tc gridSpan="2"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latin typeface="Avenir Next Demi Bold"/>
                          <a:ea typeface="Avenir Next Demi Bold"/>
                          <a:cs typeface="Avenir Next Demi Bold"/>
                        </a:rPr>
                        <a:t>Tabla 1(continuación): Descripción de la agrupación de los ítems del cuestionario de 46 ítem</a:t>
                      </a:r>
                      <a:endParaRPr/>
                    </a:p>
                  </a:txBody>
                  <a:tcPr marL="50800" marR="50800" marT="50800" marB="50800" anchor="ctr">
                    <a:lnB w="25400" algn="ctr">
                      <a:solidFill>
                        <a:srgbClr val="5B5854"/>
                      </a:solidFill>
                    </a:lnB>
                    <a:noFill/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Agrupaciones</a:t>
                      </a:r>
                      <a:endParaRPr/>
                    </a:p>
                  </a:txBody>
                  <a:tcPr marL="50800" marR="50800" marT="50800" marB="50800" anchor="ctr">
                    <a:lnR w="0" algn="ctr"/>
                    <a:lnT w="25400" algn="ctr">
                      <a:solidFill>
                        <a:srgbClr val="5B5854"/>
                      </a:solidFill>
                    </a:lnT>
                    <a:lnB w="254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CFA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T w="25400" algn="ctr">
                      <a:solidFill>
                        <a:srgbClr val="5B5854"/>
                      </a:solidFill>
                    </a:lnT>
                    <a:lnB w="254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Frutas</a:t>
                      </a:r>
                      <a:endParaRPr/>
                    </a:p>
                  </a:txBody>
                  <a:tcPr marL="50800" marR="50800" marT="50800" marB="50800" anchor="ctr">
                    <a:lnR w="38100" algn="ctr">
                      <a:solidFill>
                        <a:srgbClr val="5B5854"/>
                      </a:solidFill>
                    </a:lnR>
                    <a:lnT w="254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20,21</a:t>
                      </a:r>
                      <a:endParaRPr/>
                    </a:p>
                  </a:txBody>
                  <a:tcPr marL="50800" marR="50800" marT="50800" marB="50800" anchor="ctr">
                    <a:lnL w="38100" algn="ctr">
                      <a:solidFill>
                        <a:srgbClr val="5B5854"/>
                      </a:solidFill>
                    </a:lnL>
                    <a:lnT w="254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Frutos secos</a:t>
                      </a:r>
                      <a:endParaRPr/>
                    </a:p>
                  </a:txBody>
                  <a:tcPr marL="50800" marR="50800" marT="50800" marB="50800" anchor="ctr">
                    <a:lnR w="38100" algn="ctr">
                      <a:solidFill>
                        <a:srgbClr val="5B5854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22</a:t>
                      </a:r>
                      <a:endParaRPr/>
                    </a:p>
                  </a:txBody>
                  <a:tcPr marL="50800" marR="50800" marT="50800" marB="50800" anchor="ctr">
                    <a:lnL w="38100" algn="ctr">
                      <a:solidFill>
                        <a:srgbClr val="5B5854"/>
                      </a:solidFill>
                    </a:lnL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Cereales y derivados</a:t>
                      </a:r>
                      <a:endParaRPr/>
                    </a:p>
                  </a:txBody>
                  <a:tcPr marL="50800" marR="50800" marT="50800" marB="50800" anchor="ctr">
                    <a:lnR w="38100" algn="ctr">
                      <a:solidFill>
                        <a:srgbClr val="5B5854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23,24,25,28</a:t>
                      </a:r>
                      <a:endParaRPr/>
                    </a:p>
                  </a:txBody>
                  <a:tcPr marL="50800" marR="50800" marT="50800" marB="50800" anchor="ctr">
                    <a:lnL w="38100" algn="ctr">
                      <a:solidFill>
                        <a:srgbClr val="5B5854"/>
                      </a:solidFill>
                    </a:lnL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Patatas</a:t>
                      </a:r>
                      <a:endParaRPr/>
                    </a:p>
                  </a:txBody>
                  <a:tcPr marL="50800" marR="50800" marT="50800" marB="50800" anchor="ctr">
                    <a:lnR w="38100" algn="ctr">
                      <a:solidFill>
                        <a:srgbClr val="5B5854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26</a:t>
                      </a:r>
                      <a:endParaRPr/>
                    </a:p>
                  </a:txBody>
                  <a:tcPr marL="50800" marR="50800" marT="50800" marB="50800" anchor="ctr">
                    <a:lnL w="38100" algn="ctr">
                      <a:solidFill>
                        <a:srgbClr val="5B5854"/>
                      </a:solidFill>
                    </a:lnL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Fad food</a:t>
                      </a:r>
                      <a:endParaRPr/>
                    </a:p>
                  </a:txBody>
                  <a:tcPr marL="50800" marR="50800" marT="50800" marB="50800" anchor="ctr">
                    <a:lnR w="38100" algn="ctr">
                      <a:solidFill>
                        <a:srgbClr val="5B5854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16,27,41</a:t>
                      </a:r>
                      <a:endParaRPr/>
                    </a:p>
                  </a:txBody>
                  <a:tcPr marL="50800" marR="50800" marT="50800" marB="50800" anchor="ctr">
                    <a:lnL w="38100" algn="ctr">
                      <a:solidFill>
                        <a:srgbClr val="5B5854"/>
                      </a:solidFill>
                    </a:lnL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Dulces y repostería</a:t>
                      </a:r>
                      <a:endParaRPr/>
                    </a:p>
                  </a:txBody>
                  <a:tcPr marL="50800" marR="50800" marT="50800" marB="50800" anchor="ctr">
                    <a:lnR w="38100" algn="ctr">
                      <a:solidFill>
                        <a:srgbClr val="5B5854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29,30,31,32,33</a:t>
                      </a:r>
                      <a:endParaRPr/>
                    </a:p>
                  </a:txBody>
                  <a:tcPr marL="50800" marR="50800" marT="50800" marB="50800" anchor="ctr">
                    <a:lnL w="38100" algn="ctr">
                      <a:solidFill>
                        <a:srgbClr val="5B5854"/>
                      </a:solidFill>
                    </a:lnL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Aceite de oliva</a:t>
                      </a:r>
                      <a:endParaRPr/>
                    </a:p>
                  </a:txBody>
                  <a:tcPr marL="50800" marR="50800" marT="50800" marB="50800" anchor="ctr">
                    <a:lnR w="38100" algn="ctr">
                      <a:solidFill>
                        <a:srgbClr val="5B5854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34</a:t>
                      </a:r>
                      <a:endParaRPr/>
                    </a:p>
                  </a:txBody>
                  <a:tcPr marL="50800" marR="50800" marT="50800" marB="50800" anchor="ctr">
                    <a:lnL w="38100" algn="ctr">
                      <a:solidFill>
                        <a:srgbClr val="5B5854"/>
                      </a:solidFill>
                    </a:lnL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CCECFF"/>
                    </a:solidFill>
                  </a:tcPr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Otros aceites vegetales</a:t>
                      </a:r>
                      <a:endParaRPr/>
                    </a:p>
                  </a:txBody>
                  <a:tcPr marL="50800" marR="50800" marT="50800" marB="50800" anchor="ctr">
                    <a:lnR w="38100" algn="ctr">
                      <a:solidFill>
                        <a:srgbClr val="5B5854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35</a:t>
                      </a:r>
                      <a:endParaRPr/>
                    </a:p>
                  </a:txBody>
                  <a:tcPr marL="50800" marR="50800" marT="50800" marB="50800" anchor="ctr">
                    <a:lnL w="38100" algn="ctr">
                      <a:solidFill>
                        <a:srgbClr val="5B5854"/>
                      </a:solidFill>
                    </a:lnL>
                    <a:lnT w="12700" algn="ctr">
                      <a:solidFill>
                        <a:srgbClr val="5B5854"/>
                      </a:solidFill>
                    </a:lnT>
                    <a:lnB w="12700" algn="ctr">
                      <a:solidFill>
                        <a:srgbClr val="5B5854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5431"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</a:rPr>
                        <a:t>Bebidas azucaradas</a:t>
                      </a:r>
                      <a:endParaRPr/>
                    </a:p>
                  </a:txBody>
                  <a:tcPr marL="50800" marR="50800" marT="50800" marB="50800" anchor="ctr">
                    <a:lnR w="38100" algn="ctr">
                      <a:solidFill>
                        <a:srgbClr val="5B5854"/>
                      </a:solidFill>
                    </a:lnR>
                    <a:lnT w="12700" algn="ctr">
                      <a:solidFill>
                        <a:srgbClr val="5B5854"/>
                      </a:solidFill>
                    </a:lnT>
                    <a:solidFill>
                      <a:srgbClr val="CCEC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1500">
                          <a:solidFill>
                            <a:srgbClr val="5B5854"/>
                          </a:solidFill>
                          <a:latin typeface="Avenir Next Medium"/>
                          <a:ea typeface="Avenir Next Medium"/>
                          <a:cs typeface="Avenir Next Medium"/>
                        </a:rPr>
                        <a:t>Item CFA 42,43,44</a:t>
                      </a:r>
                      <a:endParaRPr/>
                    </a:p>
                  </a:txBody>
                  <a:tcPr marL="50800" marR="50800" marT="50800" marB="50800" anchor="ctr">
                    <a:lnL w="38100" algn="ctr">
                      <a:solidFill>
                        <a:srgbClr val="5B5854"/>
                      </a:solidFill>
                    </a:lnL>
                    <a:lnT w="12700" algn="ctr">
                      <a:solidFill>
                        <a:srgbClr val="5B5854"/>
                      </a:solidFill>
                    </a:lnT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  <p:sp>
        <p:nvSpPr>
          <p:cNvPr id="6" name="Agrupaciones de los alimentos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405389" y="244332"/>
            <a:ext cx="11899900" cy="715268"/>
          </a:xfrm>
          <a:prstGeom prst="rect">
            <a:avLst/>
          </a:prstGeom>
        </p:spPr>
        <p:txBody>
          <a:bodyPr>
            <a:noAutofit/>
          </a:bodyPr>
          <a:lstStyle>
            <a:lvl1pPr defTabSz="537463">
              <a:defRPr sz="4050" b="1" cap="none" spc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200"/>
              <a:t>1) </a:t>
            </a:r>
            <a:r>
              <a:rPr sz="3200"/>
              <a:t>Agrupaciones</a:t>
            </a:r>
            <a:r>
              <a:rPr sz="3200"/>
              <a:t> de los </a:t>
            </a:r>
            <a:r>
              <a:rPr sz="3200"/>
              <a:t>alimentos</a:t>
            </a:r>
            <a:r>
              <a:rPr lang="es-ES" sz="3200"/>
              <a:t> en grupos en gramos, </a:t>
            </a:r>
            <a:r>
              <a:rPr lang="es-ES" sz="3200"/>
              <a:t>logaritmización</a:t>
            </a:r>
            <a:r>
              <a:rPr lang="es-ES" sz="3200"/>
              <a:t> y estandarización</a:t>
            </a:r>
            <a:endParaRPr sz="3200"/>
          </a:p>
        </p:txBody>
      </p:sp>
      <p:sp>
        <p:nvSpPr>
          <p:cNvPr id="7" name="trans_agrup&lt;-log(agrup[,1:18]+1)…" hidden="0"/>
          <p:cNvSpPr/>
          <p:nvPr isPhoto="0" userDrawn="0"/>
        </p:nvSpPr>
        <p:spPr bwMode="auto">
          <a:xfrm>
            <a:off x="699511" y="7865197"/>
            <a:ext cx="11605778" cy="1022538"/>
          </a:xfrm>
          <a:prstGeom prst="roundRect">
            <a:avLst>
              <a:gd name="adj" fmla="val 1863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/>
              <a:t>trans_agrup&lt;-log(agrup[,1:18]+1)</a:t>
            </a:r>
            <a:endParaRPr/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/>
              <a:t>trans_agrup&lt;-scale(trans_agrup)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rrelaciones entre grupos de alimentos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47700" y="304800"/>
            <a:ext cx="11899900" cy="749300"/>
          </a:xfrm>
          <a:prstGeom prst="rect">
            <a:avLst/>
          </a:prstGeom>
        </p:spPr>
        <p:txBody>
          <a:bodyPr/>
          <a:lstStyle>
            <a:lvl1pPr defTabSz="578358">
              <a:defRPr sz="4350" b="1" cap="none" spc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900"/>
              <a:t>2) </a:t>
            </a:r>
            <a:r>
              <a:rPr sz="3900"/>
              <a:t>Correlaciones</a:t>
            </a:r>
            <a:r>
              <a:rPr sz="3900"/>
              <a:t> entre </a:t>
            </a:r>
            <a:r>
              <a:rPr sz="3900"/>
              <a:t>grupos</a:t>
            </a:r>
            <a:r>
              <a:rPr sz="3900"/>
              <a:t> de </a:t>
            </a:r>
            <a:r>
              <a:rPr sz="3900"/>
              <a:t>alimentos</a:t>
            </a:r>
            <a:endParaRPr sz="3900"/>
          </a:p>
        </p:txBody>
      </p:sp>
      <p:grpSp>
        <p:nvGrpSpPr>
          <p:cNvPr id="5" name="Grupo" hidden="0"/>
          <p:cNvGrpSpPr/>
          <p:nvPr isPhoto="0" userDrawn="0"/>
        </p:nvGrpSpPr>
        <p:grpSpPr bwMode="auto">
          <a:xfrm>
            <a:off x="1199345" y="2085772"/>
            <a:ext cx="10606110" cy="6535528"/>
            <a:chOff x="0" y="0"/>
            <a:chExt cx="10606108" cy="6535526"/>
          </a:xfrm>
        </p:grpSpPr>
        <p:grpSp>
          <p:nvGrpSpPr>
            <p:cNvPr id="6" name="Grupo" hidden="0"/>
            <p:cNvGrpSpPr/>
            <p:nvPr isPhoto="0" userDrawn="0"/>
          </p:nvGrpSpPr>
          <p:grpSpPr bwMode="auto">
            <a:xfrm>
              <a:off x="0" y="0"/>
              <a:ext cx="10606109" cy="6535527"/>
              <a:chOff x="0" y="0"/>
              <a:chExt cx="10606108" cy="6535526"/>
            </a:xfrm>
          </p:grpSpPr>
          <p:pic>
            <p:nvPicPr>
              <p:cNvPr id="7" name="Imagen" descr="Imagen" hidden="0"/>
              <p:cNvPicPr>
                <a:picLocks noChangeAspect="1"/>
              </p:cNvPicPr>
              <p:nvPr isPhoto="0" userDrawn="0"/>
            </p:nvPicPr>
            <p:blipFill>
              <a:blip r:embed="rId2"/>
              <a:srcRect l="0" t="11969" r="0" b="0"/>
              <a:stretch/>
            </p:blipFill>
            <p:spPr bwMode="auto">
              <a:xfrm>
                <a:off x="117864" y="0"/>
                <a:ext cx="10089511" cy="5632364"/>
              </a:xfrm>
              <a:prstGeom prst="rect">
                <a:avLst/>
              </a:prstGeom>
              <a:ln w="12700" cap="flat">
                <a:noFill/>
                <a:miter lim="400000"/>
              </a:ln>
            </p:spPr>
          </p:pic>
          <p:sp>
            <p:nvSpPr>
              <p:cNvPr id="8" name="Explicación de números de la figura: 1. Lácteos enteros y derivados; 2. Lácteos semi y derivados; 3.Postres Lácteos y derivados; 4.Huevo; 5.Pollo; 6.Carnes rojas y procesadas; 7.Pescado y Marisco; 8.Verduras; 9.Legumbres; 10.Frutas; 11.Frutos secos; 12.Cereales y derivados; 13.Patatas; 14.Fast food; 15.Dulces y repostería; 16.Aceite de oliva; 17.Otros aceites vegetales; 18.Bebidas azucaradas;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0" y="5546051"/>
                <a:ext cx="10606109" cy="989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txBody>
              <a:bodyPr wrap="square" lIns="50800" tIns="50800" rIns="50800" bIns="50800" numCol="1" anchor="t">
                <a:noAutofit/>
              </a:bodyPr>
              <a:lstStyle>
                <a:lvl1pPr marR="331470" algn="just" defTabSz="449580">
                  <a:spcBef>
                    <a:spcPts val="900"/>
                  </a:spcBef>
                  <a:defRPr sz="1600" b="0">
                    <a:latin typeface="Arial Narrow"/>
                    <a:ea typeface="Arial Narrow"/>
                    <a:cs typeface="Arial Narrow"/>
                  </a:defRPr>
                </a:lvl1pPr>
              </a:lstStyle>
              <a:p>
                <a:pPr>
                  <a:defRPr/>
                </a:pPr>
                <a:r>
                  <a:rPr/>
                  <a:t>Explicación de números de la figura: 1. Lácteos enteros y derivados; 2. Lácteos semi y derivados; 3.Postres Lácteos y derivados; 4.Huevo; 5.Pollo; 6.Carnes rojas y procesadas; 7.Pescado y Marisco; 8.Verduras; 9.Legumbres; 10.Frutas; 11.Frutos secos; 12.Cereales y derivados; 13.Patatas; 14.Fast food; 15.Dulces y repostería; 16.Aceite de oliva; 17.Otros aceites vegetales; 18.Bebidas azucaradas;</a:t>
                </a:r>
                <a:endParaRPr/>
              </a:p>
            </p:txBody>
          </p:sp>
        </p:grpSp>
        <p:grpSp>
          <p:nvGrpSpPr>
            <p:cNvPr id="9" name="Grupo" hidden="0"/>
            <p:cNvGrpSpPr/>
            <p:nvPr isPhoto="0" userDrawn="0"/>
          </p:nvGrpSpPr>
          <p:grpSpPr bwMode="auto">
            <a:xfrm>
              <a:off x="1651531" y="3590558"/>
              <a:ext cx="2620774" cy="1363873"/>
              <a:chOff x="0" y="0"/>
              <a:chExt cx="2620773" cy="1363872"/>
            </a:xfrm>
          </p:grpSpPr>
          <p:sp>
            <p:nvSpPr>
              <p:cNvPr id="10" name="Rectángulo redondeado" hidden="0"/>
              <p:cNvSpPr/>
              <p:nvPr isPhoto="0" userDrawn="0"/>
            </p:nvSpPr>
            <p:spPr bwMode="auto">
              <a:xfrm>
                <a:off x="0" y="0"/>
                <a:ext cx="344282" cy="624920"/>
              </a:xfrm>
              <a:prstGeom prst="roundRect">
                <a:avLst>
                  <a:gd name="adj" fmla="val 50000"/>
                </a:avLst>
              </a:prstGeom>
              <a:noFill/>
              <a:ln w="25400" cap="flat">
                <a:solidFill>
                  <a:srgbClr val="942193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  <p:sp>
            <p:nvSpPr>
              <p:cNvPr id="11" name="Rectángulo redondeado" hidden="0"/>
              <p:cNvSpPr/>
              <p:nvPr isPhoto="0" userDrawn="0"/>
            </p:nvSpPr>
            <p:spPr bwMode="auto">
              <a:xfrm>
                <a:off x="0" y="962138"/>
                <a:ext cx="344282" cy="401735"/>
              </a:xfrm>
              <a:prstGeom prst="roundRect">
                <a:avLst>
                  <a:gd name="adj" fmla="val 50000"/>
                </a:avLst>
              </a:prstGeom>
              <a:noFill/>
              <a:ln w="25400" cap="flat">
                <a:solidFill>
                  <a:srgbClr val="942193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  <p:sp>
            <p:nvSpPr>
              <p:cNvPr id="12" name="Rectángulo redondeado" hidden="0"/>
              <p:cNvSpPr/>
              <p:nvPr isPhoto="0" userDrawn="0"/>
            </p:nvSpPr>
            <p:spPr bwMode="auto">
              <a:xfrm>
                <a:off x="1990797" y="962138"/>
                <a:ext cx="629977" cy="401735"/>
              </a:xfrm>
              <a:prstGeom prst="roundRect">
                <a:avLst>
                  <a:gd name="adj" fmla="val 42849"/>
                </a:avLst>
              </a:prstGeom>
              <a:noFill/>
              <a:ln w="25400" cap="flat">
                <a:solidFill>
                  <a:srgbClr val="942193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</p:grpSp>
        <p:grpSp>
          <p:nvGrpSpPr>
            <p:cNvPr id="13" name="Grupo" hidden="0"/>
            <p:cNvGrpSpPr/>
            <p:nvPr isPhoto="0" userDrawn="0"/>
          </p:nvGrpSpPr>
          <p:grpSpPr bwMode="auto">
            <a:xfrm>
              <a:off x="6851753" y="3545921"/>
              <a:ext cx="2660965" cy="1397351"/>
              <a:chOff x="0" y="0"/>
              <a:chExt cx="2660964" cy="1397350"/>
            </a:xfrm>
          </p:grpSpPr>
          <p:sp>
            <p:nvSpPr>
              <p:cNvPr id="14" name="Rectángulo redondeado" hidden="0"/>
              <p:cNvSpPr/>
              <p:nvPr isPhoto="0" userDrawn="0"/>
            </p:nvSpPr>
            <p:spPr bwMode="auto">
              <a:xfrm>
                <a:off x="0" y="995616"/>
                <a:ext cx="344282" cy="401735"/>
              </a:xfrm>
              <a:prstGeom prst="roundRect">
                <a:avLst>
                  <a:gd name="adj" fmla="val 50000"/>
                </a:avLst>
              </a:prstGeom>
              <a:noFill/>
              <a:ln w="25400" cap="flat">
                <a:solidFill>
                  <a:srgbClr val="942193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  <p:sp>
            <p:nvSpPr>
              <p:cNvPr id="15" name="Rectángulo redondeado" hidden="0"/>
              <p:cNvSpPr/>
              <p:nvPr isPhoto="0" userDrawn="0"/>
            </p:nvSpPr>
            <p:spPr bwMode="auto">
              <a:xfrm>
                <a:off x="0" y="0"/>
                <a:ext cx="344282" cy="624920"/>
              </a:xfrm>
              <a:prstGeom prst="roundRect">
                <a:avLst>
                  <a:gd name="adj" fmla="val 50000"/>
                </a:avLst>
              </a:prstGeom>
              <a:noFill/>
              <a:ln w="25400" cap="flat">
                <a:solidFill>
                  <a:srgbClr val="942193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  <p:sp>
            <p:nvSpPr>
              <p:cNvPr id="16" name="Rectángulo redondeado" hidden="0"/>
              <p:cNvSpPr/>
              <p:nvPr isPhoto="0" userDrawn="0"/>
            </p:nvSpPr>
            <p:spPr bwMode="auto">
              <a:xfrm>
                <a:off x="2030988" y="995616"/>
                <a:ext cx="629977" cy="401735"/>
              </a:xfrm>
              <a:prstGeom prst="roundRect">
                <a:avLst>
                  <a:gd name="adj" fmla="val 42849"/>
                </a:avLst>
              </a:prstGeom>
              <a:noFill/>
              <a:ln w="25400" cap="flat">
                <a:solidFill>
                  <a:srgbClr val="942193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</p:grpSp>
        <p:grpSp>
          <p:nvGrpSpPr>
            <p:cNvPr id="17" name="Grupo" hidden="0"/>
            <p:cNvGrpSpPr/>
            <p:nvPr isPhoto="0" userDrawn="0"/>
          </p:nvGrpSpPr>
          <p:grpSpPr bwMode="auto">
            <a:xfrm>
              <a:off x="1852223" y="1715799"/>
              <a:ext cx="1575483" cy="2663537"/>
              <a:chOff x="0" y="0"/>
              <a:chExt cx="1575482" cy="2663535"/>
            </a:xfrm>
          </p:grpSpPr>
          <p:sp>
            <p:nvSpPr>
              <p:cNvPr id="18" name="Rectángulo redondeado" hidden="0"/>
              <p:cNvSpPr/>
              <p:nvPr isPhoto="0" userDrawn="0"/>
            </p:nvSpPr>
            <p:spPr bwMode="auto">
              <a:xfrm>
                <a:off x="0" y="0"/>
                <a:ext cx="1433970" cy="1227696"/>
              </a:xfrm>
              <a:prstGeom prst="roundRect">
                <a:avLst>
                  <a:gd name="adj" fmla="val 15419"/>
                </a:avLst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  <p:sp>
            <p:nvSpPr>
              <p:cNvPr id="19" name="Rectángulo redondeado" hidden="0"/>
              <p:cNvSpPr/>
              <p:nvPr isPhoto="0" userDrawn="0"/>
            </p:nvSpPr>
            <p:spPr bwMode="auto">
              <a:xfrm>
                <a:off x="141513" y="2351679"/>
                <a:ext cx="1433970" cy="311857"/>
              </a:xfrm>
              <a:prstGeom prst="roundRect">
                <a:avLst>
                  <a:gd name="adj" fmla="val 50000"/>
                </a:avLst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</p:grpSp>
        <p:grpSp>
          <p:nvGrpSpPr>
            <p:cNvPr id="20" name="Grupo" hidden="0"/>
            <p:cNvGrpSpPr/>
            <p:nvPr isPhoto="0" userDrawn="0"/>
          </p:nvGrpSpPr>
          <p:grpSpPr bwMode="auto">
            <a:xfrm>
              <a:off x="6979693" y="1682322"/>
              <a:ext cx="1559291" cy="2730492"/>
              <a:chOff x="0" y="0"/>
              <a:chExt cx="1559289" cy="2730491"/>
            </a:xfrm>
          </p:grpSpPr>
          <p:sp>
            <p:nvSpPr>
              <p:cNvPr id="21" name="Rectángulo redondeado" hidden="0"/>
              <p:cNvSpPr/>
              <p:nvPr isPhoto="0" userDrawn="0"/>
            </p:nvSpPr>
            <p:spPr bwMode="auto">
              <a:xfrm>
                <a:off x="0" y="0"/>
                <a:ext cx="1470017" cy="1258558"/>
              </a:xfrm>
              <a:prstGeom prst="roundRect">
                <a:avLst>
                  <a:gd name="adj" fmla="val 15419"/>
                </a:avLst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  <p:sp>
            <p:nvSpPr>
              <p:cNvPr id="22" name="Rectángulo redondeado" hidden="0"/>
              <p:cNvSpPr/>
              <p:nvPr isPhoto="0" userDrawn="0"/>
            </p:nvSpPr>
            <p:spPr bwMode="auto">
              <a:xfrm>
                <a:off x="89273" y="2410795"/>
                <a:ext cx="1470017" cy="319697"/>
              </a:xfrm>
              <a:prstGeom prst="roundRect">
                <a:avLst>
                  <a:gd name="adj" fmla="val 50000"/>
                </a:avLst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600" b="0" cap="all" spc="32">
                    <a:solidFill>
                      <a:srgbClr val="FFFFFF"/>
                    </a:solidFill>
                    <a:latin typeface="Futura"/>
                    <a:ea typeface="Futura"/>
                    <a:cs typeface="Futura"/>
                  </a:defRPr>
                </a:pPr>
                <a:endParaRPr/>
              </a:p>
            </p:txBody>
          </p:sp>
        </p:grpSp>
      </p:grpSp>
      <p:grpSp>
        <p:nvGrpSpPr>
          <p:cNvPr id="23" name="Grupo" hidden="0"/>
          <p:cNvGrpSpPr/>
          <p:nvPr isPhoto="0" userDrawn="0"/>
        </p:nvGrpSpPr>
        <p:grpSpPr bwMode="auto">
          <a:xfrm>
            <a:off x="1317209" y="1508727"/>
            <a:ext cx="5051058" cy="425758"/>
            <a:chOff x="0" y="22072"/>
            <a:chExt cx="5051057" cy="425757"/>
          </a:xfrm>
        </p:grpSpPr>
        <p:sp>
          <p:nvSpPr>
            <p:cNvPr id="24" name="Línea" hidden="0"/>
            <p:cNvSpPr/>
            <p:nvPr isPhoto="0" userDrawn="0"/>
          </p:nvSpPr>
          <p:spPr bwMode="auto">
            <a:xfrm>
              <a:off x="0" y="234950"/>
              <a:ext cx="1217286" cy="0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600" b="0" cap="all" spc="32">
                  <a:solidFill>
                    <a:srgbClr val="5B5854"/>
                  </a:solidFill>
                  <a:latin typeface="Futura"/>
                  <a:ea typeface="Futura"/>
                  <a:cs typeface="Futura"/>
                </a:defRPr>
              </a:pPr>
              <a:endParaRPr/>
            </a:p>
          </p:txBody>
        </p:sp>
        <p:sp>
          <p:nvSpPr>
            <p:cNvPr id="25" name="Alimentos de DM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1285604" y="22072"/>
              <a:ext cx="3765453" cy="4257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txBody>
            <a:bodyPr wrap="none" lIns="50800" tIns="50800" rIns="50800" bIns="50800" numCol="1" anchor="t">
              <a:spAutoFit/>
            </a:bodyPr>
            <a:lstStyle>
              <a:lvl1pPr defTabSz="457200">
                <a:defRPr sz="2100" b="0">
                  <a:solidFill>
                    <a:srgbClr val="5B5854"/>
                  </a:solidFill>
                  <a:latin typeface="Avenir Medium"/>
                  <a:ea typeface="Avenir Medium"/>
                  <a:cs typeface="Avenir Medium"/>
                </a:defRPr>
              </a:lvl1pPr>
            </a:lstStyle>
            <a:p>
              <a:pPr>
                <a:defRPr/>
              </a:pPr>
              <a:r>
                <a:rPr/>
                <a:t>Alimentos de D</a:t>
              </a:r>
              <a:r>
                <a:rPr lang="es-ES"/>
                <a:t>ieta</a:t>
              </a:r>
              <a:r>
                <a:rPr lang="es-ES"/>
                <a:t> </a:t>
              </a:r>
              <a:r>
                <a:rPr/>
                <a:t>M</a:t>
              </a:r>
              <a:r>
                <a:rPr lang="es-ES"/>
                <a:t>editerránea</a:t>
              </a:r>
              <a:endParaRPr/>
            </a:p>
          </p:txBody>
        </p:sp>
      </p:grpSp>
      <p:grpSp>
        <p:nvGrpSpPr>
          <p:cNvPr id="26" name="Grupo" hidden="0"/>
          <p:cNvGrpSpPr/>
          <p:nvPr isPhoto="0" userDrawn="0"/>
        </p:nvGrpSpPr>
        <p:grpSpPr bwMode="auto">
          <a:xfrm>
            <a:off x="7211810" y="1500247"/>
            <a:ext cx="5144439" cy="425758"/>
            <a:chOff x="0" y="0"/>
            <a:chExt cx="5144438" cy="425757"/>
          </a:xfrm>
        </p:grpSpPr>
        <p:sp>
          <p:nvSpPr>
            <p:cNvPr id="27" name="Línea" hidden="0"/>
            <p:cNvSpPr/>
            <p:nvPr isPhoto="0" userDrawn="0"/>
          </p:nvSpPr>
          <p:spPr bwMode="auto">
            <a:xfrm>
              <a:off x="0" y="234950"/>
              <a:ext cx="1217286" cy="0"/>
            </a:xfrm>
            <a:prstGeom prst="line">
              <a:avLst/>
            </a:prstGeom>
            <a:noFill/>
            <a:ln w="88900" cap="flat">
              <a:solidFill>
                <a:srgbClr val="942193"/>
              </a:solidFill>
              <a:prstDash val="solid"/>
              <a:miter lim="400000"/>
            </a:ln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600" b="0" cap="all" spc="32">
                  <a:solidFill>
                    <a:srgbClr val="5B5854"/>
                  </a:solidFill>
                  <a:latin typeface="Futura"/>
                  <a:ea typeface="Futura"/>
                  <a:cs typeface="Futura"/>
                </a:defRPr>
              </a:pPr>
              <a:endParaRPr/>
            </a:p>
          </p:txBody>
        </p:sp>
        <p:sp>
          <p:nvSpPr>
            <p:cNvPr id="28" name="Alimentos de Occidentales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1728439" y="0"/>
              <a:ext cx="3415999" cy="4257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txBody>
            <a:bodyPr wrap="none" lIns="50800" tIns="50800" rIns="50800" bIns="50800" numCol="1" anchor="t">
              <a:spAutoFit/>
            </a:bodyPr>
            <a:lstStyle>
              <a:lvl1pPr defTabSz="457200">
                <a:defRPr sz="2100" b="0">
                  <a:solidFill>
                    <a:srgbClr val="5B5854"/>
                  </a:solidFill>
                  <a:latin typeface="Avenir Medium"/>
                  <a:ea typeface="Avenir Medium"/>
                  <a:cs typeface="Avenir Medium"/>
                </a:defRPr>
              </a:lvl1pPr>
            </a:lstStyle>
            <a:p>
              <a:pPr>
                <a:defRPr/>
              </a:pPr>
              <a:r>
                <a:rPr/>
                <a:t>Alimentos de </a:t>
              </a:r>
              <a:r>
                <a:rPr lang="es-ES"/>
                <a:t>Dieta Occidental</a:t>
              </a:r>
              <a:endParaRPr/>
            </a:p>
          </p:txBody>
        </p:sp>
      </p:grpSp>
      <p:sp>
        <p:nvSpPr>
          <p:cNvPr id="29" name="corrplot(cor(trans_agrup),method =&quot;color&quot;,type=&quot;lower&quot;)" hidden="0"/>
          <p:cNvSpPr/>
          <p:nvPr isPhoto="0" userDrawn="0"/>
        </p:nvSpPr>
        <p:spPr bwMode="auto">
          <a:xfrm>
            <a:off x="699511" y="8736924"/>
            <a:ext cx="11605778" cy="856334"/>
          </a:xfrm>
          <a:prstGeom prst="roundRect">
            <a:avLst>
              <a:gd name="adj" fmla="val 22246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corrplot(cor(trans_agrup),method ="color",type="lower")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Auto valores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647700" y="304800"/>
            <a:ext cx="11899900" cy="749300"/>
          </a:xfrm>
          <a:prstGeom prst="rect">
            <a:avLst/>
          </a:prstGeom>
        </p:spPr>
        <p:txBody>
          <a:bodyPr/>
          <a:lstStyle>
            <a:lvl1pPr defTabSz="578358">
              <a:defRPr sz="4350" b="1" cap="none" spc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900"/>
              <a:t>3) </a:t>
            </a:r>
            <a:r>
              <a:rPr sz="3900"/>
              <a:t>Auto </a:t>
            </a:r>
            <a:r>
              <a:rPr sz="3900"/>
              <a:t>valores</a:t>
            </a:r>
            <a:r>
              <a:rPr sz="3900"/>
              <a:t>  </a:t>
            </a:r>
            <a:endParaRPr sz="3900"/>
          </a:p>
        </p:txBody>
      </p:sp>
      <p:sp>
        <p:nvSpPr>
          <p:cNvPr id="5" name="plot.PCA(res.pca_tot_4, choix = &quot;var&quot;, axes = axes, new.plot = TRUE, shadowtext = TRUE)" hidden="0"/>
          <p:cNvSpPr/>
          <p:nvPr isPhoto="0" userDrawn="0"/>
        </p:nvSpPr>
        <p:spPr bwMode="auto">
          <a:xfrm>
            <a:off x="649560" y="6918859"/>
            <a:ext cx="12116762" cy="872887"/>
          </a:xfrm>
          <a:prstGeom prst="roundRect">
            <a:avLst>
              <a:gd name="adj" fmla="val 2182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l">
              <a:defRPr sz="2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plot.PCA(res.pca_tot_4, choix = "var", axes = axes, new.plot = TRUE, shadowtext = TRUE)</a:t>
            </a:r>
            <a:endParaRPr/>
          </a:p>
        </p:txBody>
      </p:sp>
      <p:graphicFrame>
        <p:nvGraphicFramePr>
          <p:cNvPr id="6" name="Tabla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886692" y="2438399"/>
          <a:ext cx="11255699" cy="3736093"/>
        </p:xfrm>
        <a:graphic>
          <a:graphicData uri="http://schemas.openxmlformats.org/drawingml/2006/table">
            <a:tbl>
              <a:tblPr firstRow="0" firstCol="1" lastRow="0" lastCol="0" bandRow="1" bandCol="0">
                <a:tableStyleId>{E23E4810-59EC-3AA7-CD79-2D08699BCB86}</a:tableStyleId>
              </a:tblPr>
              <a:tblGrid>
                <a:gridCol w="3354075"/>
                <a:gridCol w="1152320"/>
                <a:gridCol w="1131743"/>
                <a:gridCol w="1131743"/>
                <a:gridCol w="1131743"/>
                <a:gridCol w="1131743"/>
                <a:gridCol w="1111166"/>
                <a:gridCol w="1111166"/>
              </a:tblGrid>
              <a:tr h="547732">
                <a:tc gridSpan="8">
                  <a:txBody>
                    <a:bodyPr/>
                    <a:p>
                      <a:pPr algn="l" defTabSz="914400">
                        <a:defRPr sz="13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/>
                        <a:t>Tabla</a:t>
                      </a:r>
                      <a:r>
                        <a:rPr sz="3600" b="1"/>
                        <a:t> 3</a:t>
                      </a:r>
                      <a:r>
                        <a:rPr sz="3600"/>
                        <a:t>. </a:t>
                      </a:r>
                      <a:r>
                        <a:rPr sz="3600"/>
                        <a:t>Autovalores</a:t>
                      </a:r>
                      <a:r>
                        <a:rPr sz="3600"/>
                        <a:t> de las </a:t>
                      </a:r>
                      <a:r>
                        <a:rPr sz="3600"/>
                        <a:t>componentes</a:t>
                      </a:r>
                      <a:r>
                        <a:rPr sz="3600"/>
                        <a:t> </a:t>
                      </a:r>
                      <a:r>
                        <a:rPr sz="3600"/>
                        <a:t>principales</a:t>
                      </a:r>
                      <a:r>
                        <a:rPr sz="3600"/>
                        <a:t> de la población a los 4 </a:t>
                      </a:r>
                      <a:r>
                        <a:rPr sz="3600"/>
                        <a:t>años</a:t>
                      </a:r>
                      <a:r>
                        <a:rPr sz="3600"/>
                        <a:t> y a los 8 </a:t>
                      </a:r>
                      <a:r>
                        <a:rPr sz="3600"/>
                        <a:t>años</a:t>
                      </a:r>
                      <a:r>
                        <a:rPr sz="3600"/>
                        <a:t>. </a:t>
                      </a:r>
                      <a:endParaRPr/>
                    </a:p>
                  </a:txBody>
                  <a:tcPr marL="63500" marR="63500" marT="0" marB="0" anchor="b">
                    <a:lnL w="0" algn="ctr"/>
                    <a:lnR w="0" algn="ctr"/>
                    <a:lnT w="0" algn="ctr"/>
                    <a:lnB w="6350" algn="ctr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90016">
                <a:tc>
                  <a:txBody>
                    <a:bodyPr/>
                    <a:p>
                      <a:pPr defTabSz="914400">
                        <a:defRPr sz="2200" b="0">
                          <a:solidFill>
                            <a:srgbClr val="000000"/>
                          </a:solidFill>
                          <a:latin typeface="Avenir Next Demi Bold"/>
                          <a:ea typeface="Avenir Next Demi Bold"/>
                          <a:cs typeface="Avenir Next Demi Bold"/>
                        </a:defRPr>
                      </a:pP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6350" algn="ctr">
                      <a:solidFill>
                        <a:srgbClr val="000000"/>
                      </a:solidFill>
                    </a:lnT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Demi Bold"/>
                          <a:ea typeface="Avenir Next Demi Bold"/>
                          <a:cs typeface="Avenir Next Demi Bold"/>
                        </a:rPr>
                        <a:t>CP1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6350" algn="ctr">
                      <a:solidFill>
                        <a:srgbClr val="000000"/>
                      </a:solidFill>
                    </a:lnT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Demi Bold"/>
                          <a:ea typeface="Avenir Next Demi Bold"/>
                          <a:cs typeface="Avenir Next Demi Bold"/>
                        </a:rPr>
                        <a:t>CP2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12700" algn="ctr">
                      <a:solidFill>
                        <a:srgbClr val="000000"/>
                      </a:solidFill>
                    </a:lnT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Demi Bold"/>
                          <a:ea typeface="Avenir Next Demi Bold"/>
                          <a:cs typeface="Avenir Next Demi Bold"/>
                        </a:rPr>
                        <a:t>CP3</a:t>
                      </a:r>
                      <a:endParaRPr/>
                    </a:p>
                  </a:txBody>
                  <a:tcPr marL="50800" marR="50800" marT="50800" marB="50800" anchor="ctr">
                    <a:lnL w="0" algn="ctr">
                      <a:bevel/>
                    </a:lnL>
                    <a:lnR w="0" algn="ctr"/>
                    <a:lnT w="12700" algn="ctr">
                      <a:solidFill>
                        <a:srgbClr val="000000"/>
                      </a:solidFill>
                    </a:lnT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Demi Bold"/>
                          <a:ea typeface="Avenir Next Demi Bold"/>
                          <a:cs typeface="Avenir Next Demi Bold"/>
                        </a:rPr>
                        <a:t>CP4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6350" algn="ctr">
                      <a:solidFill>
                        <a:srgbClr val="000000"/>
                      </a:solidFill>
                    </a:lnT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Demi Bold"/>
                          <a:ea typeface="Avenir Next Demi Bold"/>
                          <a:cs typeface="Avenir Next Demi Bold"/>
                        </a:rPr>
                        <a:t>CP5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12700" algn="ctr">
                      <a:solidFill>
                        <a:srgbClr val="000000"/>
                      </a:solidFill>
                    </a:lnT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Demi Bold"/>
                          <a:ea typeface="Avenir Next Demi Bold"/>
                          <a:cs typeface="Avenir Next Demi Bold"/>
                        </a:rPr>
                        <a:t>CP6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12700" algn="ctr">
                      <a:solidFill>
                        <a:srgbClr val="000000"/>
                      </a:solidFill>
                    </a:lnT>
                    <a:lnB w="0" algn="ctr"/>
                    <a:solidFill>
                      <a:srgbClr val="D6D5D5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Demi Bold"/>
                          <a:ea typeface="Avenir Next Demi Bold"/>
                          <a:cs typeface="Avenir Next Demi Bold"/>
                        </a:rPr>
                        <a:t>CP7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6350" algn="ctr">
                      <a:solidFill>
                        <a:srgbClr val="000000"/>
                      </a:solidFill>
                    </a:lnT>
                    <a:lnB w="0" algn="ctr"/>
                    <a:solidFill>
                      <a:srgbClr val="D6D5D5"/>
                    </a:solidFill>
                  </a:tcPr>
                </a:tc>
              </a:tr>
              <a:tr h="952161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Avenir Next Demi Bold"/>
                          <a:ea typeface="Avenir Next Demi Bold"/>
                          <a:cs typeface="Avenir Next Demi Bold"/>
                        </a:rPr>
                        <a:t>General 4 años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0" algn="ctr"/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2,15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1,75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1,57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1,23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1,10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1,00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0" algn="ctr"/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0,97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0" algn="ctr"/>
                  </a:tcPr>
                </a:tc>
              </a:tr>
              <a:tr h="796636">
                <a:tc>
                  <a:txBody>
                    <a:bodyPr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latin typeface="Avenir Next Demi Bold"/>
                          <a:ea typeface="Avenir Next Demi Bold"/>
                          <a:cs typeface="Avenir Next Demi Bold"/>
                        </a:rPr>
                        <a:t>General 8 años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12700" algn="ctr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2,02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12700" algn="ctr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1,90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12700" algn="ctr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1,50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12700" algn="ctr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1,19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12700" algn="ctr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1,11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12700" algn="ctr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1,05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12700" algn="ctr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defTabSz="914400">
                        <a:defRPr sz="1800"/>
                      </a:pPr>
                      <a:r>
                        <a:rPr sz="2200">
                          <a:latin typeface="Avenir Next Medium"/>
                          <a:ea typeface="Avenir Next Medium"/>
                          <a:cs typeface="Avenir Next Medium"/>
                        </a:rPr>
                        <a:t>0,96</a:t>
                      </a:r>
                      <a:endParaRPr/>
                    </a:p>
                  </a:txBody>
                  <a:tcPr marL="50800" marR="50800" marT="50800" marB="50800" anchor="ctr">
                    <a:lnL w="0" algn="ctr"/>
                    <a:lnR w="0" algn="ctr"/>
                    <a:lnT w="0" algn="ctr"/>
                    <a:lnB w="12700" algn="ctr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Rectángulo: esquinas redondeadas 1" hidden="0"/>
          <p:cNvSpPr/>
          <p:nvPr isPhoto="0" userDrawn="0"/>
        </p:nvSpPr>
        <p:spPr bwMode="auto">
          <a:xfrm>
            <a:off x="917828" y="3611403"/>
            <a:ext cx="6927272" cy="2563089"/>
          </a:xfrm>
          <a:prstGeom prst="roundRect">
            <a:avLst>
              <a:gd name="adj" fmla="val 16667"/>
            </a:avLst>
          </a:prstGeom>
          <a:noFill/>
          <a:ln w="12700" cap="flat">
            <a:solidFill>
              <a:schemeClr val="accent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ES" sz="22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uadroTexto 2" hidden="0"/>
          <p:cNvSpPr>
            <a:spLocks noAdjustHandles="0" noChangeArrowheads="0"/>
          </p:cNvSpPr>
          <p:nvPr isPhoto="0" userDrawn="0"/>
        </p:nvSpPr>
        <p:spPr bwMode="auto">
          <a:xfrm>
            <a:off x="6899564" y="1465095"/>
            <a:ext cx="4184072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24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Autovalores ≥ 1.50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rrelaciones entre grupos de alimentos y CPA" hidden="0"/>
          <p:cNvSpPr>
            <a:spLocks noAdjustHandles="0" noChangeArrowheads="0"/>
          </p:cNvSpPr>
          <p:nvPr isPhoto="0" userDrawn="0">
            <p:ph type="title" hasCustomPrompt="0"/>
          </p:nvPr>
        </p:nvSpPr>
        <p:spPr bwMode="auto">
          <a:xfrm>
            <a:off x="467013" y="304800"/>
            <a:ext cx="12070772" cy="832282"/>
          </a:xfrm>
          <a:prstGeom prst="rect">
            <a:avLst/>
          </a:prstGeom>
        </p:spPr>
        <p:txBody>
          <a:bodyPr anchor="t"/>
          <a:lstStyle>
            <a:lvl1pPr defTabSz="543305">
              <a:defRPr sz="41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</a:defRPr>
            </a:lvl1pPr>
          </a:lstStyle>
          <a:p>
            <a:pPr algn="l">
              <a:defRPr/>
            </a:pPr>
            <a:r>
              <a:rPr lang="es-ES" sz="3200"/>
              <a:t>4) Matriz de cargas (</a:t>
            </a:r>
            <a:r>
              <a:rPr lang="es-ES" sz="3200"/>
              <a:t>loading</a:t>
            </a:r>
            <a:r>
              <a:rPr lang="es-ES" sz="3200"/>
              <a:t>) de los </a:t>
            </a:r>
            <a:r>
              <a:rPr sz="3200"/>
              <a:t>CPA</a:t>
            </a:r>
            <a:r>
              <a:rPr lang="es-ES" sz="3200"/>
              <a:t> de los alimentos</a:t>
            </a:r>
            <a:endParaRPr sz="3200"/>
          </a:p>
        </p:txBody>
      </p:sp>
      <p:sp>
        <p:nvSpPr>
          <p:cNvPr id="5" name="library(FactoMineR)…" hidden="0"/>
          <p:cNvSpPr/>
          <p:nvPr isPhoto="0" userDrawn="0"/>
        </p:nvSpPr>
        <p:spPr bwMode="auto">
          <a:xfrm>
            <a:off x="699511" y="8103464"/>
            <a:ext cx="11605778" cy="1489794"/>
          </a:xfrm>
          <a:prstGeom prst="roundRect">
            <a:avLst>
              <a:gd name="adj" fmla="val 1278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2200">
                <a:solidFill>
                  <a:srgbClr val="FFFFFF"/>
                </a:solidFill>
              </a:defRPr>
            </a:pPr>
            <a:r>
              <a:rPr/>
              <a:t>library(FactoMineR)</a:t>
            </a:r>
            <a:endParaRPr/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/>
              <a:t> res.pca_tot_4&lt;-PCA(trans_agrup, scale.unit=TRUE, ncp=3)</a:t>
            </a:r>
            <a:endParaRPr/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/>
              <a:t> res.pca_tot_4$eig#Porcentaje de variabilidad explicada por las componentes</a:t>
            </a:r>
            <a:endParaRPr/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rPr/>
              <a:t>dimdesc(res.pca_tot_4)</a:t>
            </a:r>
            <a:endParaRPr/>
          </a:p>
        </p:txBody>
      </p:sp>
      <p:pic>
        <p:nvPicPr>
          <p:cNvPr id="6" name="Imagen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225550" y="1137082"/>
            <a:ext cx="10248900" cy="688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25400" cap="flat">
          <a:solidFill>
            <a:srgbClr val="000000"/>
          </a:solidFill>
          <a:prstDash val="solid"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25400" cap="flat">
          <a:solidFill>
            <a:srgbClr val="000000"/>
          </a:solidFill>
          <a:prstDash val="solid"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ONLYOFFICE/5.4.1.39</Application>
  <DocSecurity>0</DocSecurity>
  <PresentationFormat>Personalizado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emnav</dc:creator>
  <cp:keywords/>
  <dc:description/>
  <dc:identifier/>
  <dc:language/>
  <cp:lastModifiedBy>Jose Luis Cañadas-Reche</cp:lastModifiedBy>
  <cp:revision>24</cp:revision>
  <dcterms:modified xsi:type="dcterms:W3CDTF">2019-11-12T19:01:11Z</dcterms:modified>
  <cp:category/>
  <cp:contentStatus/>
  <cp:version/>
</cp:coreProperties>
</file>